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2" r:id="rId1"/>
  </p:sldMasterIdLst>
  <p:notesMasterIdLst>
    <p:notesMasterId r:id="rId11"/>
  </p:notesMasterIdLst>
  <p:sldIdLst>
    <p:sldId id="349" r:id="rId2"/>
    <p:sldId id="351" r:id="rId3"/>
    <p:sldId id="353" r:id="rId4"/>
    <p:sldId id="359" r:id="rId5"/>
    <p:sldId id="355" r:id="rId6"/>
    <p:sldId id="356" r:id="rId7"/>
    <p:sldId id="354" r:id="rId8"/>
    <p:sldId id="357" r:id="rId9"/>
    <p:sldId id="358" r:id="rId10"/>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6"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AAAA"/>
    <a:srgbClr val="A9D08E"/>
    <a:srgbClr val="87A5D5"/>
    <a:srgbClr val="A9D18E"/>
    <a:srgbClr val="548235"/>
    <a:srgbClr val="EBE6E0"/>
    <a:srgbClr val="F5F3F0"/>
    <a:srgbClr val="DED5C8"/>
    <a:srgbClr val="FCE4D6"/>
    <a:srgbClr val="E9E3D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69" autoAdjust="0"/>
    <p:restoredTop sz="94127" autoAdjust="0"/>
  </p:normalViewPr>
  <p:slideViewPr>
    <p:cSldViewPr snapToGrid="0" snapToObjects="1" showGuides="1">
      <p:cViewPr varScale="1">
        <p:scale>
          <a:sx n="67" d="100"/>
          <a:sy n="67" d="100"/>
        </p:scale>
        <p:origin x="1506" y="48"/>
      </p:cViewPr>
      <p:guideLst>
        <p:guide orient="horz" pos="2136"/>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fileserver.corp.publicfmllc.com\Boston-Data\Boston_Folders\clients\N_client\New%20Jersey%20Health%20Care%20Facilities%20Financing%20Authority\2022\10Y%20Financing%20Project\2022-07-27%20-%2010Y%20Financing%20Analysis%20-%20NJHCFF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fileserver.corp.publicfmllc.com\Boston-Data\Boston_Folders\clients\N_client\New%20Jersey%20Health%20Care%20Facilities%20Financing%20Authority\2022\10Y%20Financing%20Project\2022-07-27%20-%2010Y%20Financing%20Analysis%20-%20NJHCFFA.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Debt Service Comparison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6848863527686569"/>
          <c:y val="0.10697675212333338"/>
          <c:w val="0.79446884928857575"/>
          <c:h val="0.73082805308632071"/>
        </c:manualLayout>
      </c:layout>
      <c:barChart>
        <c:barDir val="col"/>
        <c:grouping val="clustered"/>
        <c:varyColors val="0"/>
        <c:ser>
          <c:idx val="2"/>
          <c:order val="0"/>
          <c:tx>
            <c:v>Actual Yields</c:v>
          </c:tx>
          <c:spPr>
            <a:solidFill>
              <a:schemeClr val="accent1"/>
            </a:solidFill>
            <a:ln>
              <a:noFill/>
            </a:ln>
            <a:effectLst/>
          </c:spPr>
          <c:invertIfNegative val="0"/>
          <c:cat>
            <c:numRef>
              <c:f>'Kennedy Example'!$P$8:$P$37</c:f>
              <c:numCache>
                <c:formatCode>General</c:formatCode>
                <c:ptCount val="30"/>
                <c:pt idx="0">
                  <c:v>2013</c:v>
                </c:pt>
                <c:pt idx="1">
                  <c:v>2014</c:v>
                </c:pt>
                <c:pt idx="2">
                  <c:v>2015</c:v>
                </c:pt>
                <c:pt idx="3">
                  <c:v>2016</c:v>
                </c:pt>
                <c:pt idx="4">
                  <c:v>2017</c:v>
                </c:pt>
                <c:pt idx="5">
                  <c:v>2018</c:v>
                </c:pt>
                <c:pt idx="6">
                  <c:v>2019</c:v>
                </c:pt>
                <c:pt idx="7">
                  <c:v>2020</c:v>
                </c:pt>
                <c:pt idx="8">
                  <c:v>2021</c:v>
                </c:pt>
                <c:pt idx="9">
                  <c:v>2022</c:v>
                </c:pt>
                <c:pt idx="10">
                  <c:v>2023</c:v>
                </c:pt>
                <c:pt idx="11">
                  <c:v>2024</c:v>
                </c:pt>
                <c:pt idx="12">
                  <c:v>2025</c:v>
                </c:pt>
                <c:pt idx="13">
                  <c:v>2026</c:v>
                </c:pt>
                <c:pt idx="14">
                  <c:v>2027</c:v>
                </c:pt>
                <c:pt idx="15">
                  <c:v>2028</c:v>
                </c:pt>
                <c:pt idx="16">
                  <c:v>2029</c:v>
                </c:pt>
                <c:pt idx="17">
                  <c:v>2030</c:v>
                </c:pt>
                <c:pt idx="18">
                  <c:v>2031</c:v>
                </c:pt>
                <c:pt idx="19">
                  <c:v>2032</c:v>
                </c:pt>
                <c:pt idx="20">
                  <c:v>2033</c:v>
                </c:pt>
                <c:pt idx="21">
                  <c:v>2034</c:v>
                </c:pt>
                <c:pt idx="22">
                  <c:v>2035</c:v>
                </c:pt>
                <c:pt idx="23">
                  <c:v>2036</c:v>
                </c:pt>
                <c:pt idx="24">
                  <c:v>2037</c:v>
                </c:pt>
                <c:pt idx="25">
                  <c:v>2038</c:v>
                </c:pt>
                <c:pt idx="26">
                  <c:v>2039</c:v>
                </c:pt>
                <c:pt idx="27">
                  <c:v>2040</c:v>
                </c:pt>
                <c:pt idx="28">
                  <c:v>2041</c:v>
                </c:pt>
                <c:pt idx="29">
                  <c:v>2042</c:v>
                </c:pt>
              </c:numCache>
            </c:numRef>
          </c:cat>
          <c:val>
            <c:numRef>
              <c:f>'Kennedy Example'!$S$8:$S$37</c:f>
              <c:numCache>
                <c:formatCode>_(* #,##0_);_(* \(#,##0\);_(* "-"??_);_(@_)</c:formatCode>
                <c:ptCount val="30"/>
                <c:pt idx="0" formatCode="_([$$-409]* #,##0_);_([$$-409]* \(#,##0\);_([$$-409]* &quot;-&quot;??_);_(@_)">
                  <c:v>3556724.79</c:v>
                </c:pt>
                <c:pt idx="1">
                  <c:v>3590725</c:v>
                </c:pt>
                <c:pt idx="2">
                  <c:v>3588375</c:v>
                </c:pt>
                <c:pt idx="3">
                  <c:v>4857775</c:v>
                </c:pt>
                <c:pt idx="4">
                  <c:v>4855175</c:v>
                </c:pt>
                <c:pt idx="5">
                  <c:v>4854375</c:v>
                </c:pt>
                <c:pt idx="6">
                  <c:v>4814775</c:v>
                </c:pt>
                <c:pt idx="7">
                  <c:v>4856150</c:v>
                </c:pt>
                <c:pt idx="8">
                  <c:v>4854150</c:v>
                </c:pt>
                <c:pt idx="9">
                  <c:v>4856400</c:v>
                </c:pt>
                <c:pt idx="10">
                  <c:v>4859000</c:v>
                </c:pt>
                <c:pt idx="11">
                  <c:v>4854250</c:v>
                </c:pt>
                <c:pt idx="12">
                  <c:v>4855937.5</c:v>
                </c:pt>
                <c:pt idx="13">
                  <c:v>4853687.5</c:v>
                </c:pt>
                <c:pt idx="14">
                  <c:v>4857500</c:v>
                </c:pt>
                <c:pt idx="15">
                  <c:v>5032000</c:v>
                </c:pt>
                <c:pt idx="16">
                  <c:v>5033500</c:v>
                </c:pt>
                <c:pt idx="17">
                  <c:v>5031500</c:v>
                </c:pt>
                <c:pt idx="18">
                  <c:v>5030750</c:v>
                </c:pt>
                <c:pt idx="19">
                  <c:v>2250750</c:v>
                </c:pt>
                <c:pt idx="20">
                  <c:v>2255000</c:v>
                </c:pt>
                <c:pt idx="21">
                  <c:v>2255750</c:v>
                </c:pt>
                <c:pt idx="22">
                  <c:v>2253000</c:v>
                </c:pt>
                <c:pt idx="23">
                  <c:v>2251750</c:v>
                </c:pt>
                <c:pt idx="24">
                  <c:v>2251750</c:v>
                </c:pt>
                <c:pt idx="25">
                  <c:v>2252750</c:v>
                </c:pt>
                <c:pt idx="26">
                  <c:v>2254500</c:v>
                </c:pt>
                <c:pt idx="27">
                  <c:v>2251750</c:v>
                </c:pt>
                <c:pt idx="28">
                  <c:v>2254500</c:v>
                </c:pt>
                <c:pt idx="29">
                  <c:v>2252250</c:v>
                </c:pt>
              </c:numCache>
            </c:numRef>
          </c:val>
          <c:extLst>
            <c:ext xmlns:c16="http://schemas.microsoft.com/office/drawing/2014/chart" uri="{C3380CC4-5D6E-409C-BE32-E72D297353CC}">
              <c16:uniqueId val="{00000000-5829-4E35-84F0-46A109B926A1}"/>
            </c:ext>
          </c:extLst>
        </c:ser>
        <c:dLbls>
          <c:showLegendKey val="0"/>
          <c:showVal val="0"/>
          <c:showCatName val="0"/>
          <c:showSerName val="0"/>
          <c:showPercent val="0"/>
          <c:showBubbleSize val="0"/>
        </c:dLbls>
        <c:gapWidth val="150"/>
        <c:axId val="880752048"/>
        <c:axId val="880753032"/>
      </c:barChart>
      <c:lineChart>
        <c:grouping val="standard"/>
        <c:varyColors val="0"/>
        <c:ser>
          <c:idx val="0"/>
          <c:order val="1"/>
          <c:tx>
            <c:v>Restructured TIC</c:v>
          </c:tx>
          <c:spPr>
            <a:ln w="28575" cap="rnd">
              <a:solidFill>
                <a:schemeClr val="accent2"/>
              </a:solidFill>
              <a:round/>
            </a:ln>
            <a:effectLst/>
          </c:spPr>
          <c:marker>
            <c:symbol val="none"/>
          </c:marker>
          <c:cat>
            <c:numRef>
              <c:f>'Kennedy Example'!$P$8:$P$37</c:f>
              <c:numCache>
                <c:formatCode>General</c:formatCode>
                <c:ptCount val="30"/>
                <c:pt idx="0">
                  <c:v>2013</c:v>
                </c:pt>
                <c:pt idx="1">
                  <c:v>2014</c:v>
                </c:pt>
                <c:pt idx="2">
                  <c:v>2015</c:v>
                </c:pt>
                <c:pt idx="3">
                  <c:v>2016</c:v>
                </c:pt>
                <c:pt idx="4">
                  <c:v>2017</c:v>
                </c:pt>
                <c:pt idx="5">
                  <c:v>2018</c:v>
                </c:pt>
                <c:pt idx="6">
                  <c:v>2019</c:v>
                </c:pt>
                <c:pt idx="7">
                  <c:v>2020</c:v>
                </c:pt>
                <c:pt idx="8">
                  <c:v>2021</c:v>
                </c:pt>
                <c:pt idx="9">
                  <c:v>2022</c:v>
                </c:pt>
                <c:pt idx="10">
                  <c:v>2023</c:v>
                </c:pt>
                <c:pt idx="11">
                  <c:v>2024</c:v>
                </c:pt>
                <c:pt idx="12">
                  <c:v>2025</c:v>
                </c:pt>
                <c:pt idx="13">
                  <c:v>2026</c:v>
                </c:pt>
                <c:pt idx="14">
                  <c:v>2027</c:v>
                </c:pt>
                <c:pt idx="15">
                  <c:v>2028</c:v>
                </c:pt>
                <c:pt idx="16">
                  <c:v>2029</c:v>
                </c:pt>
                <c:pt idx="17">
                  <c:v>2030</c:v>
                </c:pt>
                <c:pt idx="18">
                  <c:v>2031</c:v>
                </c:pt>
                <c:pt idx="19">
                  <c:v>2032</c:v>
                </c:pt>
                <c:pt idx="20">
                  <c:v>2033</c:v>
                </c:pt>
                <c:pt idx="21">
                  <c:v>2034</c:v>
                </c:pt>
                <c:pt idx="22">
                  <c:v>2035</c:v>
                </c:pt>
                <c:pt idx="23">
                  <c:v>2036</c:v>
                </c:pt>
                <c:pt idx="24">
                  <c:v>2037</c:v>
                </c:pt>
                <c:pt idx="25">
                  <c:v>2038</c:v>
                </c:pt>
                <c:pt idx="26">
                  <c:v>2039</c:v>
                </c:pt>
                <c:pt idx="27">
                  <c:v>2040</c:v>
                </c:pt>
                <c:pt idx="28">
                  <c:v>2041</c:v>
                </c:pt>
                <c:pt idx="29">
                  <c:v>2042</c:v>
                </c:pt>
              </c:numCache>
            </c:numRef>
          </c:cat>
          <c:val>
            <c:numRef>
              <c:f>'Kennedy Example'!$W$8:$W$37</c:f>
              <c:numCache>
                <c:formatCode>_(* #,##0_);_(* \(#,##0\);_(* "-"??_);_(@_)</c:formatCode>
                <c:ptCount val="30"/>
                <c:pt idx="0" formatCode="_([$$-409]* #,##0_);_([$$-409]* \(#,##0\);_([$$-409]* &quot;-&quot;??_);_(@_)">
                  <c:v>3675769.3862500004</c:v>
                </c:pt>
                <c:pt idx="1">
                  <c:v>3708120.0800000005</c:v>
                </c:pt>
                <c:pt idx="2">
                  <c:v>3704427.0312500005</c:v>
                </c:pt>
                <c:pt idx="3">
                  <c:v>4972447.9275000002</c:v>
                </c:pt>
                <c:pt idx="4">
                  <c:v>4966125.2487500003</c:v>
                </c:pt>
                <c:pt idx="5">
                  <c:v>4961458.3500000006</c:v>
                </c:pt>
                <c:pt idx="6">
                  <c:v>4917838.2175000003</c:v>
                </c:pt>
                <c:pt idx="7">
                  <c:v>4955184.071250001</c:v>
                </c:pt>
                <c:pt idx="8">
                  <c:v>4948965.6362500004</c:v>
                </c:pt>
                <c:pt idx="9">
                  <c:v>4946789.8849999998</c:v>
                </c:pt>
                <c:pt idx="10">
                  <c:v>4944738.79</c:v>
                </c:pt>
                <c:pt idx="11">
                  <c:v>4935193.4749999996</c:v>
                </c:pt>
                <c:pt idx="12">
                  <c:v>4931914.3987499997</c:v>
                </c:pt>
                <c:pt idx="13">
                  <c:v>4924508.5337500004</c:v>
                </c:pt>
                <c:pt idx="14">
                  <c:v>4922975.88</c:v>
                </c:pt>
                <c:pt idx="15">
                  <c:v>5091923.41</c:v>
                </c:pt>
                <c:pt idx="16">
                  <c:v>5087348.1425000001</c:v>
                </c:pt>
                <c:pt idx="17">
                  <c:v>5078966.4075000007</c:v>
                </c:pt>
                <c:pt idx="18">
                  <c:v>5071519.1912500001</c:v>
                </c:pt>
                <c:pt idx="19">
                  <c:v>2284488.4662500001</c:v>
                </c:pt>
                <c:pt idx="20">
                  <c:v>2286367.85</c:v>
                </c:pt>
                <c:pt idx="21">
                  <c:v>2284621.0412500002</c:v>
                </c:pt>
                <c:pt idx="22">
                  <c:v>2279248.04</c:v>
                </c:pt>
                <c:pt idx="23">
                  <c:v>2275248.8462499999</c:v>
                </c:pt>
                <c:pt idx="24">
                  <c:v>2272364.44625</c:v>
                </c:pt>
                <c:pt idx="25">
                  <c:v>2270335.8262499999</c:v>
                </c:pt>
                <c:pt idx="26">
                  <c:v>2268903.9725000001</c:v>
                </c:pt>
                <c:pt idx="27">
                  <c:v>2262809.8712499999</c:v>
                </c:pt>
                <c:pt idx="28">
                  <c:v>2262053.5225</c:v>
                </c:pt>
                <c:pt idx="29">
                  <c:v>2256116.8987500002</c:v>
                </c:pt>
              </c:numCache>
            </c:numRef>
          </c:val>
          <c:smooth val="0"/>
          <c:extLst>
            <c:ext xmlns:c16="http://schemas.microsoft.com/office/drawing/2014/chart" uri="{C3380CC4-5D6E-409C-BE32-E72D297353CC}">
              <c16:uniqueId val="{00000001-5829-4E35-84F0-46A109B926A1}"/>
            </c:ext>
          </c:extLst>
        </c:ser>
        <c:dLbls>
          <c:showLegendKey val="0"/>
          <c:showVal val="0"/>
          <c:showCatName val="0"/>
          <c:showSerName val="0"/>
          <c:showPercent val="0"/>
          <c:showBubbleSize val="0"/>
        </c:dLbls>
        <c:marker val="1"/>
        <c:smooth val="0"/>
        <c:axId val="880752048"/>
        <c:axId val="880753032"/>
      </c:lineChart>
      <c:catAx>
        <c:axId val="880752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80753032"/>
        <c:crosses val="autoZero"/>
        <c:auto val="1"/>
        <c:lblAlgn val="ctr"/>
        <c:lblOffset val="100"/>
        <c:tickLblSkip val="5"/>
        <c:noMultiLvlLbl val="0"/>
      </c:catAx>
      <c:valAx>
        <c:axId val="880753032"/>
        <c:scaling>
          <c:orientation val="minMax"/>
        </c:scaling>
        <c:delete val="0"/>
        <c:axPos val="l"/>
        <c:majorGridlines>
          <c:spPr>
            <a:ln w="9525" cap="flat" cmpd="sng" algn="ctr">
              <a:solidFill>
                <a:schemeClr val="tx1">
                  <a:lumMod val="15000"/>
                  <a:lumOff val="85000"/>
                </a:schemeClr>
              </a:solidFill>
              <a:round/>
            </a:ln>
            <a:effectLst/>
          </c:spPr>
        </c:majorGridlines>
        <c:numFmt formatCode="_([$$-409]* #,##0_);_([$$-409]* \(#,##0\);_([$$-409]*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80752048"/>
        <c:crosses val="autoZero"/>
        <c:crossBetween val="between"/>
      </c:valAx>
      <c:spPr>
        <a:noFill/>
        <a:ln>
          <a:noFill/>
        </a:ln>
        <a:effectLst/>
      </c:spPr>
    </c:plotArea>
    <c:legend>
      <c:legendPos val="b"/>
      <c:layout>
        <c:manualLayout>
          <c:xMode val="edge"/>
          <c:yMode val="edge"/>
          <c:x val="0.22628221067508261"/>
          <c:y val="0.93073760770253366"/>
          <c:w val="0.54743536612579302"/>
          <c:h val="6.9262392297466335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Yield Comparison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smoothMarker"/>
        <c:varyColors val="0"/>
        <c:ser>
          <c:idx val="0"/>
          <c:order val="0"/>
          <c:tx>
            <c:v>Actual Yields</c:v>
          </c:tx>
          <c:spPr>
            <a:ln w="19050" cap="rnd">
              <a:solidFill>
                <a:schemeClr val="accent1"/>
              </a:solidFill>
              <a:round/>
            </a:ln>
            <a:effectLst/>
          </c:spPr>
          <c:marker>
            <c:symbol val="circle"/>
            <c:size val="5"/>
            <c:spPr>
              <a:solidFill>
                <a:schemeClr val="accent1"/>
              </a:solidFill>
              <a:ln w="9525">
                <a:solidFill>
                  <a:schemeClr val="accent1"/>
                </a:solidFill>
              </a:ln>
              <a:effectLst/>
            </c:spPr>
          </c:marker>
          <c:dPt>
            <c:idx val="0"/>
            <c:marker>
              <c:symbol val="circle"/>
              <c:size val="5"/>
              <c:spPr>
                <a:solidFill>
                  <a:srgbClr val="C00000"/>
                </a:solidFill>
                <a:ln w="9525">
                  <a:solidFill>
                    <a:schemeClr val="accent1"/>
                  </a:solidFill>
                </a:ln>
                <a:effectLst/>
              </c:spPr>
            </c:marker>
            <c:bubble3D val="0"/>
            <c:extLst>
              <c:ext xmlns:c16="http://schemas.microsoft.com/office/drawing/2014/chart" uri="{C3380CC4-5D6E-409C-BE32-E72D297353CC}">
                <c16:uniqueId val="{00000000-BE38-4CB3-B49B-73F918E80977}"/>
              </c:ext>
            </c:extLst>
          </c:dPt>
          <c:dPt>
            <c:idx val="1"/>
            <c:marker>
              <c:symbol val="circle"/>
              <c:size val="5"/>
              <c:spPr>
                <a:solidFill>
                  <a:srgbClr val="C00000"/>
                </a:solidFill>
                <a:ln w="9525">
                  <a:solidFill>
                    <a:schemeClr val="accent1"/>
                  </a:solidFill>
                </a:ln>
                <a:effectLst/>
              </c:spPr>
            </c:marker>
            <c:bubble3D val="0"/>
            <c:extLst>
              <c:ext xmlns:c16="http://schemas.microsoft.com/office/drawing/2014/chart" uri="{C3380CC4-5D6E-409C-BE32-E72D297353CC}">
                <c16:uniqueId val="{00000001-BE38-4CB3-B49B-73F918E80977}"/>
              </c:ext>
            </c:extLst>
          </c:dPt>
          <c:dPt>
            <c:idx val="2"/>
            <c:marker>
              <c:symbol val="circle"/>
              <c:size val="5"/>
              <c:spPr>
                <a:solidFill>
                  <a:srgbClr val="C00000"/>
                </a:solidFill>
                <a:ln w="9525">
                  <a:solidFill>
                    <a:schemeClr val="accent1"/>
                  </a:solidFill>
                </a:ln>
                <a:effectLst/>
              </c:spPr>
            </c:marker>
            <c:bubble3D val="0"/>
            <c:extLst>
              <c:ext xmlns:c16="http://schemas.microsoft.com/office/drawing/2014/chart" uri="{C3380CC4-5D6E-409C-BE32-E72D297353CC}">
                <c16:uniqueId val="{00000002-BE38-4CB3-B49B-73F918E80977}"/>
              </c:ext>
            </c:extLst>
          </c:dPt>
          <c:dPt>
            <c:idx val="3"/>
            <c:marker>
              <c:symbol val="circle"/>
              <c:size val="5"/>
              <c:spPr>
                <a:solidFill>
                  <a:srgbClr val="C00000"/>
                </a:solidFill>
                <a:ln w="9525">
                  <a:solidFill>
                    <a:schemeClr val="accent1"/>
                  </a:solidFill>
                </a:ln>
                <a:effectLst/>
              </c:spPr>
            </c:marker>
            <c:bubble3D val="0"/>
            <c:extLst>
              <c:ext xmlns:c16="http://schemas.microsoft.com/office/drawing/2014/chart" uri="{C3380CC4-5D6E-409C-BE32-E72D297353CC}">
                <c16:uniqueId val="{00000003-BE38-4CB3-B49B-73F918E80977}"/>
              </c:ext>
            </c:extLst>
          </c:dPt>
          <c:dPt>
            <c:idx val="4"/>
            <c:marker>
              <c:symbol val="circle"/>
              <c:size val="5"/>
              <c:spPr>
                <a:solidFill>
                  <a:srgbClr val="C00000"/>
                </a:solidFill>
                <a:ln w="9525">
                  <a:solidFill>
                    <a:schemeClr val="accent1"/>
                  </a:solidFill>
                </a:ln>
                <a:effectLst/>
              </c:spPr>
            </c:marker>
            <c:bubble3D val="0"/>
            <c:extLst>
              <c:ext xmlns:c16="http://schemas.microsoft.com/office/drawing/2014/chart" uri="{C3380CC4-5D6E-409C-BE32-E72D297353CC}">
                <c16:uniqueId val="{00000004-BE38-4CB3-B49B-73F918E80977}"/>
              </c:ext>
            </c:extLst>
          </c:dPt>
          <c:dPt>
            <c:idx val="5"/>
            <c:marker>
              <c:symbol val="circle"/>
              <c:size val="5"/>
              <c:spPr>
                <a:solidFill>
                  <a:srgbClr val="C00000"/>
                </a:solidFill>
                <a:ln w="9525">
                  <a:solidFill>
                    <a:schemeClr val="accent1"/>
                  </a:solidFill>
                </a:ln>
                <a:effectLst/>
              </c:spPr>
            </c:marker>
            <c:bubble3D val="0"/>
            <c:extLst>
              <c:ext xmlns:c16="http://schemas.microsoft.com/office/drawing/2014/chart" uri="{C3380CC4-5D6E-409C-BE32-E72D297353CC}">
                <c16:uniqueId val="{00000005-BE38-4CB3-B49B-73F918E80977}"/>
              </c:ext>
            </c:extLst>
          </c:dPt>
          <c:dPt>
            <c:idx val="6"/>
            <c:marker>
              <c:symbol val="circle"/>
              <c:size val="5"/>
              <c:spPr>
                <a:solidFill>
                  <a:srgbClr val="C00000"/>
                </a:solidFill>
                <a:ln w="9525">
                  <a:solidFill>
                    <a:schemeClr val="accent1"/>
                  </a:solidFill>
                </a:ln>
                <a:effectLst/>
              </c:spPr>
            </c:marker>
            <c:bubble3D val="0"/>
            <c:extLst>
              <c:ext xmlns:c16="http://schemas.microsoft.com/office/drawing/2014/chart" uri="{C3380CC4-5D6E-409C-BE32-E72D297353CC}">
                <c16:uniqueId val="{00000006-BE38-4CB3-B49B-73F918E80977}"/>
              </c:ext>
            </c:extLst>
          </c:dPt>
          <c:dPt>
            <c:idx val="7"/>
            <c:marker>
              <c:symbol val="circle"/>
              <c:size val="5"/>
              <c:spPr>
                <a:solidFill>
                  <a:srgbClr val="C00000"/>
                </a:solidFill>
                <a:ln w="9525">
                  <a:solidFill>
                    <a:schemeClr val="accent1"/>
                  </a:solidFill>
                </a:ln>
                <a:effectLst/>
              </c:spPr>
            </c:marker>
            <c:bubble3D val="0"/>
            <c:extLst>
              <c:ext xmlns:c16="http://schemas.microsoft.com/office/drawing/2014/chart" uri="{C3380CC4-5D6E-409C-BE32-E72D297353CC}">
                <c16:uniqueId val="{00000007-BE38-4CB3-B49B-73F918E80977}"/>
              </c:ext>
            </c:extLst>
          </c:dPt>
          <c:dPt>
            <c:idx val="10"/>
            <c:marker>
              <c:symbol val="circle"/>
              <c:size val="5"/>
              <c:spPr>
                <a:solidFill>
                  <a:srgbClr val="C00000"/>
                </a:solidFill>
                <a:ln w="9525">
                  <a:solidFill>
                    <a:schemeClr val="accent1"/>
                  </a:solidFill>
                </a:ln>
                <a:effectLst/>
              </c:spPr>
            </c:marker>
            <c:bubble3D val="0"/>
            <c:extLst>
              <c:ext xmlns:c16="http://schemas.microsoft.com/office/drawing/2014/chart" uri="{C3380CC4-5D6E-409C-BE32-E72D297353CC}">
                <c16:uniqueId val="{00000008-BE38-4CB3-B49B-73F918E80977}"/>
              </c:ext>
            </c:extLst>
          </c:dPt>
          <c:xVal>
            <c:numRef>
              <c:f>'Kennedy Example'!$I$8:$I$22</c:f>
              <c:numCache>
                <c:formatCode>m/d/yyyy</c:formatCode>
                <c:ptCount val="15"/>
                <c:pt idx="0">
                  <c:v>41456</c:v>
                </c:pt>
                <c:pt idx="1">
                  <c:v>41821</c:v>
                </c:pt>
                <c:pt idx="2">
                  <c:v>42186</c:v>
                </c:pt>
                <c:pt idx="3">
                  <c:v>42552</c:v>
                </c:pt>
                <c:pt idx="4">
                  <c:v>42917</c:v>
                </c:pt>
                <c:pt idx="5">
                  <c:v>43282</c:v>
                </c:pt>
                <c:pt idx="6">
                  <c:v>43647</c:v>
                </c:pt>
                <c:pt idx="7">
                  <c:v>43647</c:v>
                </c:pt>
                <c:pt idx="8">
                  <c:v>44013</c:v>
                </c:pt>
                <c:pt idx="9">
                  <c:v>44378</c:v>
                </c:pt>
                <c:pt idx="10">
                  <c:v>44743</c:v>
                </c:pt>
                <c:pt idx="11">
                  <c:v>46569</c:v>
                </c:pt>
                <c:pt idx="12">
                  <c:v>48030</c:v>
                </c:pt>
                <c:pt idx="13">
                  <c:v>50222</c:v>
                </c:pt>
                <c:pt idx="14">
                  <c:v>52048</c:v>
                </c:pt>
              </c:numCache>
            </c:numRef>
          </c:xVal>
          <c:yVal>
            <c:numRef>
              <c:f>'Kennedy Example'!$K$8:$K$22</c:f>
              <c:numCache>
                <c:formatCode>0.00%</c:formatCode>
                <c:ptCount val="15"/>
                <c:pt idx="0">
                  <c:v>7.4999999999999997E-3</c:v>
                </c:pt>
                <c:pt idx="1">
                  <c:v>0.01</c:v>
                </c:pt>
                <c:pt idx="2">
                  <c:v>1.35E-2</c:v>
                </c:pt>
                <c:pt idx="3">
                  <c:v>1.6E-2</c:v>
                </c:pt>
                <c:pt idx="4">
                  <c:v>1.8499999999999999E-2</c:v>
                </c:pt>
                <c:pt idx="5">
                  <c:v>2.3E-2</c:v>
                </c:pt>
                <c:pt idx="6">
                  <c:v>2.5000000000000001E-2</c:v>
                </c:pt>
                <c:pt idx="7">
                  <c:v>2.5000000000000001E-2</c:v>
                </c:pt>
                <c:pt idx="8">
                  <c:v>2.75E-2</c:v>
                </c:pt>
                <c:pt idx="9">
                  <c:v>0.03</c:v>
                </c:pt>
                <c:pt idx="10">
                  <c:v>3.1E-2</c:v>
                </c:pt>
                <c:pt idx="11">
                  <c:v>3.8800000000000001E-2</c:v>
                </c:pt>
                <c:pt idx="12">
                  <c:v>3.85E-2</c:v>
                </c:pt>
                <c:pt idx="13">
                  <c:v>4.02E-2</c:v>
                </c:pt>
                <c:pt idx="14">
                  <c:v>4.0500000000000001E-2</c:v>
                </c:pt>
              </c:numCache>
            </c:numRef>
          </c:yVal>
          <c:smooth val="1"/>
          <c:extLst>
            <c:ext xmlns:c16="http://schemas.microsoft.com/office/drawing/2014/chart" uri="{C3380CC4-5D6E-409C-BE32-E72D297353CC}">
              <c16:uniqueId val="{00000009-BE38-4CB3-B49B-73F918E80977}"/>
            </c:ext>
          </c:extLst>
        </c:ser>
        <c:ser>
          <c:idx val="1"/>
          <c:order val="1"/>
          <c:tx>
            <c:v>TM3 Yields</c:v>
          </c:tx>
          <c:spPr>
            <a:ln w="19050" cap="rnd">
              <a:solidFill>
                <a:schemeClr val="accent2"/>
              </a:solidFill>
              <a:round/>
            </a:ln>
            <a:effectLst/>
          </c:spPr>
          <c:marker>
            <c:symbol val="circle"/>
            <c:size val="5"/>
            <c:spPr>
              <a:solidFill>
                <a:schemeClr val="accent2"/>
              </a:solidFill>
              <a:ln w="9525">
                <a:solidFill>
                  <a:schemeClr val="accent2"/>
                </a:solidFill>
              </a:ln>
              <a:effectLst/>
            </c:spPr>
          </c:marker>
          <c:xVal>
            <c:numRef>
              <c:f>'Kennedy Example'!$L$8:$L$37</c:f>
              <c:numCache>
                <c:formatCode>m/d/yyyy</c:formatCode>
                <c:ptCount val="30"/>
                <c:pt idx="0">
                  <c:v>41456</c:v>
                </c:pt>
                <c:pt idx="1">
                  <c:v>41821</c:v>
                </c:pt>
                <c:pt idx="2">
                  <c:v>42186</c:v>
                </c:pt>
                <c:pt idx="3">
                  <c:v>42552</c:v>
                </c:pt>
                <c:pt idx="4">
                  <c:v>42917</c:v>
                </c:pt>
                <c:pt idx="5">
                  <c:v>43282</c:v>
                </c:pt>
                <c:pt idx="6">
                  <c:v>43647</c:v>
                </c:pt>
                <c:pt idx="7">
                  <c:v>44013</c:v>
                </c:pt>
                <c:pt idx="8">
                  <c:v>44378</c:v>
                </c:pt>
                <c:pt idx="9">
                  <c:v>44743</c:v>
                </c:pt>
                <c:pt idx="10">
                  <c:v>45108</c:v>
                </c:pt>
                <c:pt idx="11">
                  <c:v>45474</c:v>
                </c:pt>
                <c:pt idx="12">
                  <c:v>45839</c:v>
                </c:pt>
                <c:pt idx="13">
                  <c:v>46204</c:v>
                </c:pt>
                <c:pt idx="14">
                  <c:v>46569</c:v>
                </c:pt>
                <c:pt idx="15">
                  <c:v>46935</c:v>
                </c:pt>
                <c:pt idx="16">
                  <c:v>47300</c:v>
                </c:pt>
                <c:pt idx="17">
                  <c:v>47665</c:v>
                </c:pt>
                <c:pt idx="18">
                  <c:v>48030</c:v>
                </c:pt>
                <c:pt idx="19">
                  <c:v>48396</c:v>
                </c:pt>
                <c:pt idx="20">
                  <c:v>48761</c:v>
                </c:pt>
                <c:pt idx="21">
                  <c:v>49126</c:v>
                </c:pt>
                <c:pt idx="22">
                  <c:v>49491</c:v>
                </c:pt>
                <c:pt idx="23">
                  <c:v>49857</c:v>
                </c:pt>
                <c:pt idx="24">
                  <c:v>50222</c:v>
                </c:pt>
                <c:pt idx="25">
                  <c:v>50587</c:v>
                </c:pt>
                <c:pt idx="26">
                  <c:v>50952</c:v>
                </c:pt>
                <c:pt idx="27">
                  <c:v>51318</c:v>
                </c:pt>
                <c:pt idx="28">
                  <c:v>51683</c:v>
                </c:pt>
                <c:pt idx="29">
                  <c:v>52048</c:v>
                </c:pt>
              </c:numCache>
            </c:numRef>
          </c:xVal>
          <c:yVal>
            <c:numRef>
              <c:f>'Kennedy Example'!$N$8:$N$37</c:f>
              <c:numCache>
                <c:formatCode>0.00%</c:formatCode>
                <c:ptCount val="30"/>
                <c:pt idx="0">
                  <c:v>1.0200000000000001E-2</c:v>
                </c:pt>
                <c:pt idx="1">
                  <c:v>1.4E-2</c:v>
                </c:pt>
                <c:pt idx="2">
                  <c:v>1.6633333333333333E-2</c:v>
                </c:pt>
                <c:pt idx="3">
                  <c:v>1.9533333333333333E-2</c:v>
                </c:pt>
                <c:pt idx="4">
                  <c:v>2.1499999999999998E-2</c:v>
                </c:pt>
                <c:pt idx="5">
                  <c:v>2.5266666666666666E-2</c:v>
                </c:pt>
                <c:pt idx="6">
                  <c:v>2.7833333333333335E-2</c:v>
                </c:pt>
                <c:pt idx="7">
                  <c:v>3.0733333333333331E-2</c:v>
                </c:pt>
                <c:pt idx="8">
                  <c:v>3.2933333333333335E-2</c:v>
                </c:pt>
                <c:pt idx="9">
                  <c:v>3.4633333333333335E-2</c:v>
                </c:pt>
                <c:pt idx="10">
                  <c:v>3.613333333333333E-2</c:v>
                </c:pt>
                <c:pt idx="11">
                  <c:v>3.7100000000000001E-2</c:v>
                </c:pt>
                <c:pt idx="12">
                  <c:v>3.7666666666666668E-2</c:v>
                </c:pt>
                <c:pt idx="13">
                  <c:v>3.8233333333333334E-2</c:v>
                </c:pt>
                <c:pt idx="14">
                  <c:v>3.8866666666666667E-2</c:v>
                </c:pt>
                <c:pt idx="15">
                  <c:v>3.9366666666666668E-2</c:v>
                </c:pt>
                <c:pt idx="16">
                  <c:v>3.9899999999999998E-2</c:v>
                </c:pt>
                <c:pt idx="17">
                  <c:v>4.0366666666666669E-2</c:v>
                </c:pt>
                <c:pt idx="18">
                  <c:v>4.0833333333333333E-2</c:v>
                </c:pt>
                <c:pt idx="19">
                  <c:v>4.136666666666667E-2</c:v>
                </c:pt>
                <c:pt idx="20">
                  <c:v>4.1833333333333333E-2</c:v>
                </c:pt>
                <c:pt idx="21">
                  <c:v>4.2233333333333331E-2</c:v>
                </c:pt>
                <c:pt idx="22">
                  <c:v>4.2633333333333329E-2</c:v>
                </c:pt>
                <c:pt idx="23">
                  <c:v>4.306666666666667E-2</c:v>
                </c:pt>
                <c:pt idx="24">
                  <c:v>4.3400000000000001E-2</c:v>
                </c:pt>
                <c:pt idx="25">
                  <c:v>4.3499999999999997E-2</c:v>
                </c:pt>
                <c:pt idx="26">
                  <c:v>4.36E-2</c:v>
                </c:pt>
                <c:pt idx="27">
                  <c:v>4.3699999999999996E-2</c:v>
                </c:pt>
                <c:pt idx="28">
                  <c:v>4.3799999999999999E-2</c:v>
                </c:pt>
                <c:pt idx="29">
                  <c:v>4.3866666666666672E-2</c:v>
                </c:pt>
              </c:numCache>
            </c:numRef>
          </c:yVal>
          <c:smooth val="1"/>
          <c:extLst>
            <c:ext xmlns:c16="http://schemas.microsoft.com/office/drawing/2014/chart" uri="{C3380CC4-5D6E-409C-BE32-E72D297353CC}">
              <c16:uniqueId val="{0000000A-BE38-4CB3-B49B-73F918E80977}"/>
            </c:ext>
          </c:extLst>
        </c:ser>
        <c:dLbls>
          <c:showLegendKey val="0"/>
          <c:showVal val="0"/>
          <c:showCatName val="0"/>
          <c:showSerName val="0"/>
          <c:showPercent val="0"/>
          <c:showBubbleSize val="0"/>
        </c:dLbls>
        <c:axId val="771136616"/>
        <c:axId val="771139568"/>
      </c:scatterChart>
      <c:valAx>
        <c:axId val="771136616"/>
        <c:scaling>
          <c:orientation val="minMax"/>
          <c:max val="52057"/>
          <c:min val="41456"/>
        </c:scaling>
        <c:delete val="0"/>
        <c:axPos val="b"/>
        <c:majorGridlines>
          <c:spPr>
            <a:ln w="9525" cap="flat" cmpd="sng" algn="ctr">
              <a:solidFill>
                <a:schemeClr val="tx1">
                  <a:lumMod val="15000"/>
                  <a:lumOff val="85000"/>
                </a:schemeClr>
              </a:solidFill>
              <a:round/>
            </a:ln>
            <a:effectLst/>
          </c:spPr>
        </c:majorGridlines>
        <c:numFmt formatCode="m/yyyy"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71139568"/>
        <c:crosses val="autoZero"/>
        <c:crossBetween val="midCat"/>
        <c:majorUnit val="1827"/>
      </c:valAx>
      <c:valAx>
        <c:axId val="77113956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71136616"/>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0.5</cdr:x>
      <cdr:y>0.6652</cdr:y>
    </cdr:from>
    <cdr:to>
      <cdr:x>0.925</cdr:x>
      <cdr:y>0.80062</cdr:y>
    </cdr:to>
    <cdr:sp macro="" textlink="">
      <cdr:nvSpPr>
        <cdr:cNvPr id="2" name="TextBox 1">
          <a:extLst xmlns:a="http://schemas.openxmlformats.org/drawingml/2006/main">
            <a:ext uri="{FF2B5EF4-FFF2-40B4-BE49-F238E27FC236}">
              <a16:creationId xmlns:a16="http://schemas.microsoft.com/office/drawing/2014/main" id="{D3018D46-087F-4975-A06A-C60EE0843431}"/>
            </a:ext>
          </a:extLst>
        </cdr:cNvPr>
        <cdr:cNvSpPr txBox="1"/>
      </cdr:nvSpPr>
      <cdr:spPr>
        <a:xfrm xmlns:a="http://schemas.openxmlformats.org/drawingml/2006/main">
          <a:off x="2286000" y="1831108"/>
          <a:ext cx="1943100" cy="372781"/>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rtlCol="0"/>
        <a:lstStyle xmlns:a="http://schemas.openxmlformats.org/drawingml/2006/main"/>
        <a:p xmlns:a="http://schemas.openxmlformats.org/drawingml/2006/main">
          <a:r>
            <a:rPr lang="en-US" sz="900" dirty="0"/>
            <a:t>Maroon marker</a:t>
          </a:r>
          <a:r>
            <a:rPr lang="en-US" sz="900" baseline="0" dirty="0"/>
            <a:t> color indicates </a:t>
          </a:r>
        </a:p>
        <a:p xmlns:a="http://schemas.openxmlformats.org/drawingml/2006/main">
          <a:r>
            <a:rPr lang="en-US" sz="900" baseline="0" dirty="0"/>
            <a:t>non-5.00% coupon.</a:t>
          </a:r>
          <a:endParaRPr lang="en-US" sz="9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992C5E91-4FBA-4614-AD62-B2083763AB11}" type="datetimeFigureOut">
              <a:rPr lang="en-US" smtClean="0"/>
              <a:t>2/23/2023</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245F9534-E8DA-4DE8-B152-B047BF0438CC}" type="slidenum">
              <a:rPr lang="en-US" smtClean="0"/>
              <a:t>‹#›</a:t>
            </a:fld>
            <a:endParaRPr lang="en-US"/>
          </a:p>
        </p:txBody>
      </p:sp>
    </p:spTree>
    <p:extLst>
      <p:ext uri="{BB962C8B-B14F-4D97-AF65-F5344CB8AC3E}">
        <p14:creationId xmlns:p14="http://schemas.microsoft.com/office/powerpoint/2010/main" val="2339478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570470" y="2001838"/>
            <a:ext cx="7772400" cy="1661993"/>
          </a:xfrm>
        </p:spPr>
        <p:txBody>
          <a:bodyPr anchor="t" anchorCtr="0">
            <a:spAutoFit/>
          </a:bodyPr>
          <a:lstStyle>
            <a:lvl1pPr algn="l">
              <a:defRPr sz="5800"/>
            </a:lvl1pPr>
          </a:lstStyle>
          <a:p>
            <a:r>
              <a:rPr lang="en-US"/>
              <a:t>Click to edit Master title style</a:t>
            </a:r>
            <a:endParaRPr lang="en-US" dirty="0"/>
          </a:p>
        </p:txBody>
      </p:sp>
      <p:sp>
        <p:nvSpPr>
          <p:cNvPr id="3" name="Subtitle 2"/>
          <p:cNvSpPr>
            <a:spLocks noGrp="1"/>
          </p:cNvSpPr>
          <p:nvPr>
            <p:ph type="subTitle" idx="1"/>
          </p:nvPr>
        </p:nvSpPr>
        <p:spPr>
          <a:xfrm>
            <a:off x="578708" y="3663831"/>
            <a:ext cx="2612190" cy="300082"/>
          </a:xfrm>
          <a:prstGeom prst="rect">
            <a:avLst/>
          </a:prstGeom>
        </p:spPr>
        <p:txBody>
          <a:bodyPr>
            <a:spAutoFit/>
          </a:bodyPr>
          <a:lstStyle>
            <a:lvl1pPr marL="0" indent="0" algn="l">
              <a:buNone/>
              <a:defRPr sz="13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Text Placeholder 19"/>
          <p:cNvSpPr>
            <a:spLocks noGrp="1"/>
          </p:cNvSpPr>
          <p:nvPr>
            <p:ph type="body" sz="quarter" idx="10"/>
          </p:nvPr>
        </p:nvSpPr>
        <p:spPr>
          <a:xfrm>
            <a:off x="578708" y="6004912"/>
            <a:ext cx="1422357" cy="568883"/>
          </a:xfrm>
          <a:prstGeom prst="rect">
            <a:avLst/>
          </a:prstGeom>
        </p:spPr>
        <p:txBody>
          <a:bodyPr>
            <a:noAutofit/>
          </a:bodyPr>
          <a:lstStyle>
            <a:lvl1pPr marL="0" indent="0">
              <a:lnSpc>
                <a:spcPct val="100000"/>
              </a:lnSpc>
              <a:buFontTx/>
              <a:buNone/>
              <a:defRPr sz="1000" b="0" i="0">
                <a:latin typeface="Soleil Light" charset="0"/>
                <a:ea typeface="Soleil Light" charset="0"/>
                <a:cs typeface="Soleil Light" charset="0"/>
              </a:defRPr>
            </a:lvl1pPr>
            <a:lvl2pPr marL="0" indent="0">
              <a:lnSpc>
                <a:spcPct val="100000"/>
              </a:lnSpc>
              <a:buFontTx/>
              <a:buNone/>
              <a:defRPr sz="1000" b="0" i="0">
                <a:latin typeface="Soleil Light" charset="0"/>
                <a:ea typeface="Soleil Light" charset="0"/>
                <a:cs typeface="Soleil Light" charset="0"/>
              </a:defRPr>
            </a:lvl2pPr>
            <a:lvl3pPr marL="0" indent="0">
              <a:lnSpc>
                <a:spcPct val="100000"/>
              </a:lnSpc>
              <a:buFontTx/>
              <a:buNone/>
              <a:defRPr sz="1000" b="0" i="0">
                <a:latin typeface="Soleil Light" charset="0"/>
                <a:ea typeface="Soleil Light" charset="0"/>
                <a:cs typeface="Soleil Light" charset="0"/>
              </a:defRPr>
            </a:lvl3pPr>
            <a:lvl4pPr marL="0" indent="0">
              <a:lnSpc>
                <a:spcPct val="100000"/>
              </a:lnSpc>
              <a:buFontTx/>
              <a:buNone/>
              <a:defRPr sz="1000" b="0" i="0">
                <a:latin typeface="Soleil Light" charset="0"/>
                <a:ea typeface="Soleil Light" charset="0"/>
                <a:cs typeface="Soleil Light" charset="0"/>
              </a:defRPr>
            </a:lvl4pPr>
            <a:lvl5pPr marL="0" indent="0">
              <a:lnSpc>
                <a:spcPct val="100000"/>
              </a:lnSpc>
              <a:buFontTx/>
              <a:buNone/>
              <a:defRPr sz="1000" b="0" i="0">
                <a:latin typeface="Soleil Light" charset="0"/>
                <a:ea typeface="Soleil Light" charset="0"/>
                <a:cs typeface="Soleil Light"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9"/>
          <p:cNvSpPr>
            <a:spLocks noGrp="1"/>
          </p:cNvSpPr>
          <p:nvPr>
            <p:ph type="body" sz="quarter" idx="11"/>
          </p:nvPr>
        </p:nvSpPr>
        <p:spPr>
          <a:xfrm>
            <a:off x="2300416" y="6004912"/>
            <a:ext cx="1422357" cy="568883"/>
          </a:xfrm>
          <a:prstGeom prst="rect">
            <a:avLst/>
          </a:prstGeom>
        </p:spPr>
        <p:txBody>
          <a:bodyPr>
            <a:noAutofit/>
          </a:bodyPr>
          <a:lstStyle>
            <a:lvl1pPr marL="0" indent="0">
              <a:lnSpc>
                <a:spcPct val="100000"/>
              </a:lnSpc>
              <a:buFontTx/>
              <a:buNone/>
              <a:defRPr sz="1000" b="0" i="0">
                <a:latin typeface="Soleil Light" charset="0"/>
                <a:ea typeface="Soleil Light" charset="0"/>
                <a:cs typeface="Soleil Light" charset="0"/>
              </a:defRPr>
            </a:lvl1pPr>
            <a:lvl2pPr marL="0" indent="0">
              <a:lnSpc>
                <a:spcPct val="100000"/>
              </a:lnSpc>
              <a:buFontTx/>
              <a:buNone/>
              <a:defRPr sz="1000" b="0" i="0">
                <a:latin typeface="Soleil Light" charset="0"/>
                <a:ea typeface="Soleil Light" charset="0"/>
                <a:cs typeface="Soleil Light" charset="0"/>
              </a:defRPr>
            </a:lvl2pPr>
            <a:lvl3pPr marL="0" indent="0">
              <a:lnSpc>
                <a:spcPct val="100000"/>
              </a:lnSpc>
              <a:buFontTx/>
              <a:buNone/>
              <a:defRPr sz="1000" b="0" i="0">
                <a:latin typeface="Soleil Light" charset="0"/>
                <a:ea typeface="Soleil Light" charset="0"/>
                <a:cs typeface="Soleil Light" charset="0"/>
              </a:defRPr>
            </a:lvl3pPr>
            <a:lvl4pPr marL="0" indent="0">
              <a:lnSpc>
                <a:spcPct val="100000"/>
              </a:lnSpc>
              <a:buFontTx/>
              <a:buNone/>
              <a:defRPr sz="1000" b="0" i="0">
                <a:latin typeface="Soleil Light" charset="0"/>
                <a:ea typeface="Soleil Light" charset="0"/>
                <a:cs typeface="Soleil Light" charset="0"/>
              </a:defRPr>
            </a:lvl4pPr>
            <a:lvl5pPr marL="0" indent="0">
              <a:lnSpc>
                <a:spcPct val="100000"/>
              </a:lnSpc>
              <a:buFontTx/>
              <a:buNone/>
              <a:defRPr sz="1000" b="0" i="0">
                <a:latin typeface="Soleil Light" charset="0"/>
                <a:ea typeface="Soleil Light" charset="0"/>
                <a:cs typeface="Soleil Light"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19"/>
          <p:cNvSpPr>
            <a:spLocks noGrp="1"/>
          </p:cNvSpPr>
          <p:nvPr>
            <p:ph type="body" sz="quarter" idx="12"/>
          </p:nvPr>
        </p:nvSpPr>
        <p:spPr>
          <a:xfrm>
            <a:off x="4013886" y="6004912"/>
            <a:ext cx="1422357" cy="568883"/>
          </a:xfrm>
          <a:prstGeom prst="rect">
            <a:avLst/>
          </a:prstGeom>
        </p:spPr>
        <p:txBody>
          <a:bodyPr>
            <a:noAutofit/>
          </a:bodyPr>
          <a:lstStyle>
            <a:lvl1pPr marL="0" indent="0">
              <a:lnSpc>
                <a:spcPct val="100000"/>
              </a:lnSpc>
              <a:buFontTx/>
              <a:buNone/>
              <a:defRPr sz="1000" b="0" i="0">
                <a:latin typeface="Soleil Light" charset="0"/>
                <a:ea typeface="Soleil Light" charset="0"/>
                <a:cs typeface="Soleil Light" charset="0"/>
              </a:defRPr>
            </a:lvl1pPr>
            <a:lvl2pPr marL="0" indent="0">
              <a:lnSpc>
                <a:spcPct val="100000"/>
              </a:lnSpc>
              <a:buFontTx/>
              <a:buNone/>
              <a:defRPr sz="1000" b="0" i="0">
                <a:latin typeface="Soleil Light" charset="0"/>
                <a:ea typeface="Soleil Light" charset="0"/>
                <a:cs typeface="Soleil Light" charset="0"/>
              </a:defRPr>
            </a:lvl2pPr>
            <a:lvl3pPr marL="0" indent="0">
              <a:lnSpc>
                <a:spcPct val="100000"/>
              </a:lnSpc>
              <a:buFontTx/>
              <a:buNone/>
              <a:defRPr sz="1000" b="0" i="0">
                <a:latin typeface="Soleil Light" charset="0"/>
                <a:ea typeface="Soleil Light" charset="0"/>
                <a:cs typeface="Soleil Light" charset="0"/>
              </a:defRPr>
            </a:lvl3pPr>
            <a:lvl4pPr marL="0" indent="0">
              <a:lnSpc>
                <a:spcPct val="100000"/>
              </a:lnSpc>
              <a:buFontTx/>
              <a:buNone/>
              <a:defRPr sz="1000" b="0" i="0">
                <a:latin typeface="Soleil Light" charset="0"/>
                <a:ea typeface="Soleil Light" charset="0"/>
                <a:cs typeface="Soleil Light" charset="0"/>
              </a:defRPr>
            </a:lvl4pPr>
            <a:lvl5pPr marL="0" indent="0">
              <a:lnSpc>
                <a:spcPct val="100000"/>
              </a:lnSpc>
              <a:buFontTx/>
              <a:buNone/>
              <a:defRPr sz="1000" b="0" i="0">
                <a:latin typeface="Soleil Light" charset="0"/>
                <a:ea typeface="Soleil Light" charset="0"/>
                <a:cs typeface="Soleil Light"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524617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_Section Divider">
    <p:spTree>
      <p:nvGrpSpPr>
        <p:cNvPr id="1" name=""/>
        <p:cNvGrpSpPr/>
        <p:nvPr/>
      </p:nvGrpSpPr>
      <p:grpSpPr>
        <a:xfrm>
          <a:off x="0" y="0"/>
          <a:ext cx="0" cy="0"/>
          <a:chOff x="0" y="0"/>
          <a:chExt cx="0" cy="0"/>
        </a:xfrm>
      </p:grpSpPr>
      <p:sp>
        <p:nvSpPr>
          <p:cNvPr id="6" name="Rectangle 5"/>
          <p:cNvSpPr/>
          <p:nvPr/>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Slide Number Placeholder 2"/>
          <p:cNvSpPr>
            <a:spLocks noGrp="1"/>
          </p:cNvSpPr>
          <p:nvPr>
            <p:ph type="sldNum" sz="quarter" idx="10"/>
          </p:nvPr>
        </p:nvSpPr>
        <p:spPr>
          <a:xfrm>
            <a:off x="6861605" y="6601191"/>
            <a:ext cx="2057400" cy="153888"/>
          </a:xfrm>
          <a:prstGeom prst="rect">
            <a:avLst/>
          </a:prstGeom>
        </p:spPr>
        <p:txBody>
          <a:bodyPr/>
          <a:lstStyle/>
          <a:p>
            <a:fld id="{DF8096FD-41B5-2F46-9EA1-01A78F535848}" type="slidenum">
              <a:rPr lang="en-US" smtClean="0"/>
              <a:pPr/>
              <a:t>‹#›</a:t>
            </a:fld>
            <a:endParaRPr lang="en-US" dirty="0"/>
          </a:p>
        </p:txBody>
      </p:sp>
      <p:sp>
        <p:nvSpPr>
          <p:cNvPr id="7" name="Title 1"/>
          <p:cNvSpPr>
            <a:spLocks noGrp="1"/>
          </p:cNvSpPr>
          <p:nvPr>
            <p:ph type="ctrTitle"/>
          </p:nvPr>
        </p:nvSpPr>
        <p:spPr>
          <a:xfrm>
            <a:off x="454958" y="3200207"/>
            <a:ext cx="7772400" cy="484748"/>
          </a:xfrm>
        </p:spPr>
        <p:txBody>
          <a:bodyPr anchor="t" anchorCtr="0">
            <a:spAutoFit/>
          </a:bodyPr>
          <a:lstStyle>
            <a:lvl1pPr algn="l">
              <a:defRPr sz="3500"/>
            </a:lvl1pPr>
          </a:lstStyle>
          <a:p>
            <a:r>
              <a:rPr lang="en-US"/>
              <a:t>Click to edit Master title style</a:t>
            </a:r>
            <a:endParaRPr lang="en-US" dirty="0"/>
          </a:p>
        </p:txBody>
      </p:sp>
      <p:sp>
        <p:nvSpPr>
          <p:cNvPr id="8" name="Rectangle 7"/>
          <p:cNvSpPr/>
          <p:nvPr/>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 name="Rectangle 9"/>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952117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Slide Number Placeholder 7"/>
          <p:cNvSpPr>
            <a:spLocks noGrp="1"/>
          </p:cNvSpPr>
          <p:nvPr>
            <p:ph type="sldNum" sz="quarter" idx="10"/>
          </p:nvPr>
        </p:nvSpPr>
        <p:spPr>
          <a:xfrm>
            <a:off x="6861605" y="6601191"/>
            <a:ext cx="2057400" cy="153888"/>
          </a:xfrm>
          <a:prstGeom prst="rect">
            <a:avLst/>
          </a:prstGeom>
        </p:spPr>
        <p:txBody>
          <a:bodyPr/>
          <a:lstStyle/>
          <a:p>
            <a:fld id="{DF8096FD-41B5-2F46-9EA1-01A78F535848}" type="slidenum">
              <a:rPr lang="en-US" smtClean="0"/>
              <a:pPr/>
              <a:t>‹#›</a:t>
            </a:fld>
            <a:endParaRPr lang="en-US" dirty="0"/>
          </a:p>
        </p:txBody>
      </p:sp>
      <p:sp>
        <p:nvSpPr>
          <p:cNvPr id="10" name="Text Placeholder 9"/>
          <p:cNvSpPr>
            <a:spLocks noGrp="1"/>
          </p:cNvSpPr>
          <p:nvPr>
            <p:ph type="body" sz="quarter" idx="11"/>
          </p:nvPr>
        </p:nvSpPr>
        <p:spPr>
          <a:xfrm>
            <a:off x="451485" y="1464816"/>
            <a:ext cx="7929035" cy="4110361"/>
          </a:xfrm>
          <a:prstGeom prst="rect">
            <a:avLst/>
          </a:prstGeom>
        </p:spPr>
        <p:txBody>
          <a:bodyPr/>
          <a:lstStyle>
            <a:lvl2pPr marL="230188" indent="-95250">
              <a:defRPr/>
            </a:lvl2pPr>
            <a:lvl3pPr marL="346075" indent="-90488">
              <a:defRPr/>
            </a:lvl3pPr>
            <a:lvl4pPr marL="461963" indent="-90488">
              <a:defRPr/>
            </a:lvl4pPr>
            <a:lvl5pPr marL="568325" indent="-90488">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0"/>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57377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losing">
    <p:spTree>
      <p:nvGrpSpPr>
        <p:cNvPr id="1" name=""/>
        <p:cNvGrpSpPr/>
        <p:nvPr/>
      </p:nvGrpSpPr>
      <p:grpSpPr>
        <a:xfrm>
          <a:off x="0" y="0"/>
          <a:ext cx="0" cy="0"/>
          <a:chOff x="0" y="0"/>
          <a:chExt cx="0" cy="0"/>
        </a:xfrm>
      </p:grpSpPr>
      <p:sp>
        <p:nvSpPr>
          <p:cNvPr id="8" name="Slide Number Placeholder 7"/>
          <p:cNvSpPr>
            <a:spLocks noGrp="1"/>
          </p:cNvSpPr>
          <p:nvPr>
            <p:ph type="sldNum" sz="quarter" idx="10"/>
          </p:nvPr>
        </p:nvSpPr>
        <p:spPr>
          <a:xfrm>
            <a:off x="6861605" y="6601191"/>
            <a:ext cx="2057400" cy="153888"/>
          </a:xfrm>
          <a:prstGeom prst="rect">
            <a:avLst/>
          </a:prstGeom>
        </p:spPr>
        <p:txBody>
          <a:bodyPr/>
          <a:lstStyle/>
          <a:p>
            <a:fld id="{DF8096FD-41B5-2F46-9EA1-01A78F535848}" type="slidenum">
              <a:rPr lang="en-US" smtClean="0"/>
              <a:pPr/>
              <a:t>‹#›</a:t>
            </a:fld>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itle 1"/>
          <p:cNvSpPr>
            <a:spLocks noGrp="1"/>
          </p:cNvSpPr>
          <p:nvPr>
            <p:ph type="ctrTitle"/>
          </p:nvPr>
        </p:nvSpPr>
        <p:spPr>
          <a:xfrm>
            <a:off x="685800" y="2750076"/>
            <a:ext cx="7772400" cy="1606594"/>
          </a:xfrm>
        </p:spPr>
        <p:txBody>
          <a:bodyPr anchor="t" anchorCtr="0">
            <a:spAutoFit/>
          </a:bodyPr>
          <a:lstStyle>
            <a:lvl1pPr algn="ctr">
              <a:defRPr sz="5800">
                <a:solidFill>
                  <a:schemeClr val="bg1"/>
                </a:solidFill>
              </a:defRPr>
            </a:lvl1pPr>
          </a:lstStyle>
          <a:p>
            <a:r>
              <a:rPr lang="en-US"/>
              <a:t>Click to edit Master title style</a:t>
            </a:r>
            <a:endParaRPr lang="en-US" dirty="0"/>
          </a:p>
        </p:txBody>
      </p:sp>
      <p:sp>
        <p:nvSpPr>
          <p:cNvPr id="5" name="TextBox 4"/>
          <p:cNvSpPr txBox="1"/>
          <p:nvPr/>
        </p:nvSpPr>
        <p:spPr>
          <a:xfrm>
            <a:off x="9975898" y="2805077"/>
            <a:ext cx="914400" cy="914400"/>
          </a:xfrm>
          <a:prstGeom prst="rect">
            <a:avLst/>
          </a:prstGeom>
          <a:noFill/>
        </p:spPr>
        <p:txBody>
          <a:bodyPr wrap="non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pPr>
            <a:endParaRPr lang="en-US" sz="1000" dirty="0">
              <a:latin typeface="Soleil" charset="0"/>
              <a:ea typeface="Soleil" charset="0"/>
              <a:cs typeface="Soleil"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9975898" y="2805077"/>
            <a:ext cx="914400" cy="914400"/>
          </a:xfrm>
          <a:prstGeom prst="rect">
            <a:avLst/>
          </a:prstGeom>
          <a:noFill/>
        </p:spPr>
        <p:txBody>
          <a:bodyPr wrap="non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pPr>
            <a:endParaRPr lang="en-US" sz="1000" dirty="0">
              <a:latin typeface="Soleil" charset="0"/>
              <a:ea typeface="Soleil" charset="0"/>
              <a:cs typeface="Soleil" charset="0"/>
            </a:endParaRP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 name="TextBox 9"/>
          <p:cNvSpPr txBox="1"/>
          <p:nvPr userDrawn="1"/>
        </p:nvSpPr>
        <p:spPr>
          <a:xfrm>
            <a:off x="9975898" y="2805077"/>
            <a:ext cx="914400" cy="914400"/>
          </a:xfrm>
          <a:prstGeom prst="rect">
            <a:avLst/>
          </a:prstGeom>
          <a:noFill/>
        </p:spPr>
        <p:txBody>
          <a:bodyPr wrap="non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pPr>
            <a:endParaRPr lang="en-US" sz="1000" dirty="0">
              <a:latin typeface="Soleil" charset="0"/>
              <a:ea typeface="Soleil" charset="0"/>
              <a:cs typeface="Soleil" charset="0"/>
            </a:endParaRPr>
          </a:p>
        </p:txBody>
      </p:sp>
    </p:spTree>
    <p:extLst>
      <p:ext uri="{BB962C8B-B14F-4D97-AF65-F5344CB8AC3E}">
        <p14:creationId xmlns:p14="http://schemas.microsoft.com/office/powerpoint/2010/main" val="15875767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Opening Slide">
    <p:spTree>
      <p:nvGrpSpPr>
        <p:cNvPr id="1" name=""/>
        <p:cNvGrpSpPr/>
        <p:nvPr/>
      </p:nvGrpSpPr>
      <p:grpSpPr>
        <a:xfrm>
          <a:off x="0" y="0"/>
          <a:ext cx="0" cy="0"/>
          <a:chOff x="0" y="0"/>
          <a:chExt cx="0" cy="0"/>
        </a:xfrm>
      </p:grpSpPr>
      <p:sp>
        <p:nvSpPr>
          <p:cNvPr id="2" name="Title 1"/>
          <p:cNvSpPr>
            <a:spLocks noGrp="1"/>
          </p:cNvSpPr>
          <p:nvPr>
            <p:ph type="title"/>
          </p:nvPr>
        </p:nvSpPr>
        <p:spPr>
          <a:xfrm>
            <a:off x="417941" y="2105019"/>
            <a:ext cx="2860717" cy="1384995"/>
          </a:xfrm>
        </p:spPr>
        <p:txBody>
          <a:bodyPr anchor="t" anchorCtr="0">
            <a:spAutoFit/>
          </a:bodyPr>
          <a:lstStyle>
            <a:lvl1pPr>
              <a:lnSpc>
                <a:spcPct val="100000"/>
              </a:lnSpc>
              <a:defRPr sz="300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4036886" y="1401421"/>
            <a:ext cx="3891065" cy="323165"/>
          </a:xfrm>
          <a:prstGeom prst="rect">
            <a:avLst/>
          </a:prstGeom>
        </p:spPr>
        <p:txBody>
          <a:bodyPr/>
          <a:lstStyle>
            <a:lvl1pPr marL="0" indent="0">
              <a:buNone/>
              <a:defRPr sz="1400" b="1" i="0" spc="300">
                <a:solidFill>
                  <a:schemeClr val="tx2"/>
                </a:solidFill>
                <a:latin typeface="Soleil ExtraBold" charset="0"/>
                <a:ea typeface="Soleil ExtraBold" charset="0"/>
                <a:cs typeface="Soleil ExtraBold"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Slide Number Placeholder 11"/>
          <p:cNvSpPr>
            <a:spLocks noGrp="1"/>
          </p:cNvSpPr>
          <p:nvPr>
            <p:ph type="sldNum" sz="quarter" idx="10"/>
          </p:nvPr>
        </p:nvSpPr>
        <p:spPr>
          <a:xfrm>
            <a:off x="6861605" y="6601191"/>
            <a:ext cx="2057400" cy="153888"/>
          </a:xfrm>
          <a:prstGeom prst="rect">
            <a:avLst/>
          </a:prstGeom>
        </p:spPr>
        <p:txBody>
          <a:bodyPr/>
          <a:lstStyle/>
          <a:p>
            <a:fld id="{DF8096FD-41B5-2F46-9EA1-01A78F535848}" type="slidenum">
              <a:rPr lang="en-US" smtClean="0"/>
              <a:pPr/>
              <a:t>‹#›</a:t>
            </a:fld>
            <a:endParaRPr lang="en-US" dirty="0"/>
          </a:p>
        </p:txBody>
      </p:sp>
      <p:sp>
        <p:nvSpPr>
          <p:cNvPr id="14" name="Text Placeholder 2"/>
          <p:cNvSpPr>
            <a:spLocks noGrp="1"/>
          </p:cNvSpPr>
          <p:nvPr>
            <p:ph type="body" idx="11"/>
          </p:nvPr>
        </p:nvSpPr>
        <p:spPr>
          <a:xfrm>
            <a:off x="4036885" y="3736848"/>
            <a:ext cx="3891065" cy="323165"/>
          </a:xfrm>
          <a:prstGeom prst="rect">
            <a:avLst/>
          </a:prstGeom>
        </p:spPr>
        <p:txBody>
          <a:bodyPr/>
          <a:lstStyle>
            <a:lvl1pPr marL="0" indent="0">
              <a:buNone/>
              <a:defRPr sz="1400" b="1" i="0" spc="300">
                <a:solidFill>
                  <a:schemeClr val="tx2"/>
                </a:solidFill>
                <a:latin typeface="Soleil ExtraBold" charset="0"/>
                <a:ea typeface="Soleil ExtraBold" charset="0"/>
                <a:cs typeface="Soleil ExtraBold"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5" name="Content Placeholder 2"/>
          <p:cNvSpPr>
            <a:spLocks noGrp="1"/>
          </p:cNvSpPr>
          <p:nvPr>
            <p:ph idx="12"/>
          </p:nvPr>
        </p:nvSpPr>
        <p:spPr>
          <a:xfrm>
            <a:off x="4036885" y="2035767"/>
            <a:ext cx="1917192" cy="1269578"/>
          </a:xfrm>
          <a:prstGeom prst="rect">
            <a:avLst/>
          </a:prstGeom>
        </p:spPr>
        <p:txBody>
          <a:bodyPr/>
          <a:lstStyle>
            <a:lvl1pPr marL="0" indent="0">
              <a:buNone/>
              <a:defRPr sz="1100"/>
            </a:lvl1pPr>
            <a:lvl3pPr marL="0" indent="0">
              <a:buNone/>
              <a:defRPr sz="1100"/>
            </a:lvl3pPr>
            <a:lvl4pPr marL="0" indent="0">
              <a:buNone/>
              <a:defRPr sz="1100"/>
            </a:lvl4pPr>
            <a:lvl5pPr marL="0" indent="0">
              <a:buNone/>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2"/>
          <p:cNvSpPr>
            <a:spLocks noGrp="1"/>
          </p:cNvSpPr>
          <p:nvPr>
            <p:ph idx="14"/>
          </p:nvPr>
        </p:nvSpPr>
        <p:spPr>
          <a:xfrm>
            <a:off x="4036885" y="4376097"/>
            <a:ext cx="1917192" cy="1269578"/>
          </a:xfrm>
          <a:prstGeom prst="rect">
            <a:avLst/>
          </a:prstGeom>
        </p:spPr>
        <p:txBody>
          <a:bodyPr/>
          <a:lstStyle>
            <a:lvl1pPr marL="0" indent="0">
              <a:buNone/>
              <a:defRPr sz="1100"/>
            </a:lvl1pPr>
            <a:lvl3pPr marL="0" indent="0">
              <a:buNone/>
              <a:defRPr sz="1100"/>
            </a:lvl3pPr>
            <a:lvl4pPr marL="0" indent="0">
              <a:buNone/>
              <a:defRPr sz="1100"/>
            </a:lvl4pPr>
            <a:lvl5pPr marL="0" indent="0">
              <a:buNone/>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3921534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Type &amp; 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51484" y="2016602"/>
            <a:ext cx="4120516" cy="1092607"/>
          </a:xfrm>
          <a:prstGeom prst="rect">
            <a:avLst/>
          </a:prstGeom>
        </p:spPr>
        <p:txBody>
          <a:bodyPr wrap="square"/>
          <a:lstStyle>
            <a:lvl1pPr indent="-91440">
              <a:defRPr sz="1100"/>
            </a:lvl1pPr>
            <a:lvl3pPr indent="-91440">
              <a:defRPr sz="1100"/>
            </a:lvl3pPr>
            <a:lvl4pPr indent="-91440">
              <a:defRPr sz="1100"/>
            </a:lvl4pPr>
            <a:lvl5pPr indent="-91440">
              <a:defRPr sz="11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Slide Number Placeholder 10"/>
          <p:cNvSpPr>
            <a:spLocks noGrp="1"/>
          </p:cNvSpPr>
          <p:nvPr>
            <p:ph type="sldNum" sz="quarter" idx="10"/>
          </p:nvPr>
        </p:nvSpPr>
        <p:spPr>
          <a:xfrm>
            <a:off x="6869842" y="6584715"/>
            <a:ext cx="2057400" cy="153888"/>
          </a:xfrm>
          <a:prstGeom prst="rect">
            <a:avLst/>
          </a:prstGeom>
        </p:spPr>
        <p:txBody>
          <a:bodyPr/>
          <a:lstStyle/>
          <a:p>
            <a:fld id="{DF8096FD-41B5-2F46-9EA1-01A78F535848}" type="slidenum">
              <a:rPr lang="en-US" smtClean="0"/>
              <a:pPr/>
              <a:t>‹#›</a:t>
            </a:fld>
            <a:endParaRPr lang="en-US" dirty="0"/>
          </a:p>
        </p:txBody>
      </p:sp>
      <p:sp>
        <p:nvSpPr>
          <p:cNvPr id="15" name="Chart Placeholder 14"/>
          <p:cNvSpPr>
            <a:spLocks noGrp="1"/>
          </p:cNvSpPr>
          <p:nvPr>
            <p:ph type="chart" sz="quarter" idx="12"/>
          </p:nvPr>
        </p:nvSpPr>
        <p:spPr>
          <a:xfrm>
            <a:off x="5045011" y="2311429"/>
            <a:ext cx="3649662" cy="2393950"/>
          </a:xfrm>
          <a:prstGeom prst="rect">
            <a:avLst/>
          </a:prstGeom>
        </p:spPr>
        <p:txBody>
          <a:bodyPr/>
          <a:lstStyle/>
          <a:p>
            <a:r>
              <a:rPr lang="en-US"/>
              <a:t>Click icon to add chart</a:t>
            </a:r>
          </a:p>
        </p:txBody>
      </p:sp>
    </p:spTree>
    <p:extLst>
      <p:ext uri="{BB962C8B-B14F-4D97-AF65-F5344CB8AC3E}">
        <p14:creationId xmlns:p14="http://schemas.microsoft.com/office/powerpoint/2010/main" val="1538647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1_Two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51485" y="1867190"/>
            <a:ext cx="3886200" cy="984885"/>
          </a:xfrm>
          <a:prstGeom prst="rect">
            <a:avLst/>
          </a:prstGeom>
        </p:spPr>
        <p:txBody>
          <a:bodyPr/>
          <a:lstStyle>
            <a:lvl1pPr marL="0" indent="0">
              <a:buFontTx/>
              <a:buNone/>
              <a:defRPr sz="900"/>
            </a:lvl1pPr>
            <a:lvl2pPr marL="320040" indent="0">
              <a:buFontTx/>
              <a:buNone/>
              <a:defRPr/>
            </a:lvl2pPr>
            <a:lvl3pPr marL="502920" indent="0">
              <a:buFontTx/>
              <a:buNone/>
              <a:defRPr/>
            </a:lvl3pPr>
            <a:lvl4pPr marL="777240" indent="0">
              <a:buFontTx/>
              <a:buNone/>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Slide Number Placeholder 10"/>
          <p:cNvSpPr>
            <a:spLocks noGrp="1"/>
          </p:cNvSpPr>
          <p:nvPr>
            <p:ph type="sldNum" sz="quarter" idx="10"/>
          </p:nvPr>
        </p:nvSpPr>
        <p:spPr>
          <a:xfrm>
            <a:off x="6861605" y="6601191"/>
            <a:ext cx="2057400" cy="153888"/>
          </a:xfrm>
          <a:prstGeom prst="rect">
            <a:avLst/>
          </a:prstGeom>
        </p:spPr>
        <p:txBody>
          <a:bodyPr/>
          <a:lstStyle/>
          <a:p>
            <a:fld id="{DF8096FD-41B5-2F46-9EA1-01A78F535848}" type="slidenum">
              <a:rPr lang="en-US" smtClean="0"/>
              <a:pPr/>
              <a:t>‹#›</a:t>
            </a:fld>
            <a:endParaRPr lang="en-US" dirty="0"/>
          </a:p>
        </p:txBody>
      </p:sp>
      <p:sp>
        <p:nvSpPr>
          <p:cNvPr id="12" name="Content Placeholder 2"/>
          <p:cNvSpPr>
            <a:spLocks noGrp="1"/>
          </p:cNvSpPr>
          <p:nvPr>
            <p:ph sz="half" idx="11"/>
          </p:nvPr>
        </p:nvSpPr>
        <p:spPr>
          <a:xfrm>
            <a:off x="4777855" y="1867190"/>
            <a:ext cx="3949585" cy="984885"/>
          </a:xfrm>
          <a:prstGeom prst="rect">
            <a:avLst/>
          </a:prstGeom>
        </p:spPr>
        <p:txBody>
          <a:bodyPr/>
          <a:lstStyle>
            <a:lvl1pPr marL="0" indent="0">
              <a:buFontTx/>
              <a:buNone/>
              <a:defRPr sz="900"/>
            </a:lvl1pPr>
            <a:lvl2pPr marL="320040" indent="0">
              <a:buFontTx/>
              <a:buNone/>
              <a:defRPr/>
            </a:lvl2pPr>
            <a:lvl3pPr marL="502920" indent="0">
              <a:buFontTx/>
              <a:buNone/>
              <a:defRPr/>
            </a:lvl3pPr>
            <a:lvl4pPr marL="777240" indent="0">
              <a:buFontTx/>
              <a:buNone/>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2"/>
          <p:cNvSpPr>
            <a:spLocks noGrp="1"/>
          </p:cNvSpPr>
          <p:nvPr>
            <p:ph type="body" idx="12"/>
          </p:nvPr>
        </p:nvSpPr>
        <p:spPr>
          <a:xfrm>
            <a:off x="446620" y="1636358"/>
            <a:ext cx="3891065" cy="230832"/>
          </a:xfrm>
          <a:prstGeom prst="rect">
            <a:avLst/>
          </a:prstGeom>
        </p:spPr>
        <p:txBody>
          <a:bodyPr/>
          <a:lstStyle>
            <a:lvl1pPr marL="0" indent="0">
              <a:buNone/>
              <a:defRPr sz="1000" b="1" i="0" spc="300">
                <a:solidFill>
                  <a:schemeClr val="accent2"/>
                </a:solidFill>
                <a:latin typeface="Soleil ExtraBold" charset="0"/>
                <a:ea typeface="Soleil ExtraBold" charset="0"/>
                <a:cs typeface="Soleil ExtraBold"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4" name="Text Placeholder 2"/>
          <p:cNvSpPr>
            <a:spLocks noGrp="1"/>
          </p:cNvSpPr>
          <p:nvPr>
            <p:ph type="body" idx="13"/>
          </p:nvPr>
        </p:nvSpPr>
        <p:spPr>
          <a:xfrm>
            <a:off x="4777855" y="1636358"/>
            <a:ext cx="3891065" cy="230832"/>
          </a:xfrm>
          <a:prstGeom prst="rect">
            <a:avLst/>
          </a:prstGeom>
        </p:spPr>
        <p:txBody>
          <a:bodyPr/>
          <a:lstStyle>
            <a:lvl1pPr marL="0" indent="0">
              <a:buNone/>
              <a:defRPr sz="1000" b="1" i="0" spc="300">
                <a:solidFill>
                  <a:schemeClr val="accent2"/>
                </a:solidFill>
                <a:latin typeface="Soleil ExtraBold" charset="0"/>
                <a:ea typeface="Soleil ExtraBold" charset="0"/>
                <a:cs typeface="Soleil ExtraBold"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3790349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1_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9" name="Slide Number Placeholder 8"/>
          <p:cNvSpPr>
            <a:spLocks noGrp="1"/>
          </p:cNvSpPr>
          <p:nvPr>
            <p:ph type="sldNum" sz="quarter" idx="10"/>
          </p:nvPr>
        </p:nvSpPr>
        <p:spPr>
          <a:xfrm>
            <a:off x="6861605" y="6601191"/>
            <a:ext cx="2057400" cy="153888"/>
          </a:xfrm>
          <a:prstGeom prst="rect">
            <a:avLst/>
          </a:prstGeom>
        </p:spPr>
        <p:txBody>
          <a:bodyPr/>
          <a:lstStyle/>
          <a:p>
            <a:fld id="{DF8096FD-41B5-2F46-9EA1-01A78F535848}" type="slidenum">
              <a:rPr lang="en-US" smtClean="0"/>
              <a:pPr/>
              <a:t>‹#›</a:t>
            </a:fld>
            <a:endParaRPr lang="en-US" dirty="0"/>
          </a:p>
        </p:txBody>
      </p:sp>
      <p:sp>
        <p:nvSpPr>
          <p:cNvPr id="11" name="Table Placeholder 10"/>
          <p:cNvSpPr>
            <a:spLocks noGrp="1"/>
          </p:cNvSpPr>
          <p:nvPr>
            <p:ph type="tbl" sz="quarter" idx="11"/>
          </p:nvPr>
        </p:nvSpPr>
        <p:spPr>
          <a:xfrm>
            <a:off x="450850" y="1447800"/>
            <a:ext cx="8147050" cy="1803400"/>
          </a:xfrm>
          <a:prstGeom prst="rect">
            <a:avLst/>
          </a:prstGeom>
        </p:spPr>
        <p:txBody>
          <a:bodyPr/>
          <a:lstStyle/>
          <a:p>
            <a:r>
              <a:rPr lang="en-US"/>
              <a:t>Click icon to add table</a:t>
            </a:r>
          </a:p>
        </p:txBody>
      </p:sp>
      <p:sp>
        <p:nvSpPr>
          <p:cNvPr id="3" name="TextBox 2"/>
          <p:cNvSpPr txBox="1"/>
          <p:nvPr/>
        </p:nvSpPr>
        <p:spPr>
          <a:xfrm>
            <a:off x="1278785" y="6613931"/>
            <a:ext cx="914400" cy="914400"/>
          </a:xfrm>
          <a:prstGeom prst="rect">
            <a:avLst/>
          </a:prstGeom>
          <a:noFill/>
        </p:spPr>
        <p:txBody>
          <a:bodyPr wrap="non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pPr>
            <a:endParaRPr lang="en-US" sz="1000" dirty="0">
              <a:latin typeface="Soleil" charset="0"/>
              <a:ea typeface="Soleil" charset="0"/>
              <a:cs typeface="Soleil" charset="0"/>
            </a:endParaRPr>
          </a:p>
        </p:txBody>
      </p:sp>
      <p:sp>
        <p:nvSpPr>
          <p:cNvPr id="6" name="TextBox 5"/>
          <p:cNvSpPr txBox="1"/>
          <p:nvPr userDrawn="1"/>
        </p:nvSpPr>
        <p:spPr>
          <a:xfrm>
            <a:off x="1278785" y="6613931"/>
            <a:ext cx="914400" cy="914400"/>
          </a:xfrm>
          <a:prstGeom prst="rect">
            <a:avLst/>
          </a:prstGeom>
          <a:noFill/>
        </p:spPr>
        <p:txBody>
          <a:bodyPr wrap="non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pPr>
            <a:endParaRPr lang="en-US" sz="1000" dirty="0">
              <a:latin typeface="Soleil" charset="0"/>
              <a:ea typeface="Soleil" charset="0"/>
              <a:cs typeface="Soleil" charset="0"/>
            </a:endParaRPr>
          </a:p>
        </p:txBody>
      </p:sp>
    </p:spTree>
    <p:extLst>
      <p:ext uri="{BB962C8B-B14F-4D97-AF65-F5344CB8AC3E}">
        <p14:creationId xmlns:p14="http://schemas.microsoft.com/office/powerpoint/2010/main" val="38687982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a:xfrm>
            <a:off x="6861605" y="6601191"/>
            <a:ext cx="2057400" cy="153888"/>
          </a:xfrm>
          <a:prstGeom prst="rect">
            <a:avLst/>
          </a:prstGeom>
        </p:spPr>
        <p:txBody>
          <a:bodyPr/>
          <a:lstStyle/>
          <a:p>
            <a:fld id="{DF8096FD-41B5-2F46-9EA1-01A78F535848}" type="slidenum">
              <a:rPr lang="en-US" smtClean="0"/>
              <a:pPr/>
              <a:t>‹#›</a:t>
            </a:fld>
            <a:endParaRPr lang="en-US" dirty="0"/>
          </a:p>
        </p:txBody>
      </p:sp>
    </p:spTree>
    <p:extLst>
      <p:ext uri="{BB962C8B-B14F-4D97-AF65-F5344CB8AC3E}">
        <p14:creationId xmlns:p14="http://schemas.microsoft.com/office/powerpoint/2010/main" val="10547411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_Section Divider">
    <p:spTree>
      <p:nvGrpSpPr>
        <p:cNvPr id="1" name=""/>
        <p:cNvGrpSpPr/>
        <p:nvPr/>
      </p:nvGrpSpPr>
      <p:grpSpPr>
        <a:xfrm>
          <a:off x="0" y="0"/>
          <a:ext cx="0" cy="0"/>
          <a:chOff x="0" y="0"/>
          <a:chExt cx="0" cy="0"/>
        </a:xfrm>
      </p:grpSpPr>
      <p:sp>
        <p:nvSpPr>
          <p:cNvPr id="6" name="Rectangle 5"/>
          <p:cNvSpPr/>
          <p:nvPr/>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1"/>
          </a:xfrm>
          <a:prstGeom prst="rect">
            <a:avLst/>
          </a:prstGeom>
        </p:spPr>
      </p:pic>
      <p:sp>
        <p:nvSpPr>
          <p:cNvPr id="3" name="Slide Number Placeholder 2"/>
          <p:cNvSpPr>
            <a:spLocks noGrp="1"/>
          </p:cNvSpPr>
          <p:nvPr>
            <p:ph type="sldNum" sz="quarter" idx="10"/>
          </p:nvPr>
        </p:nvSpPr>
        <p:spPr>
          <a:xfrm>
            <a:off x="6861605" y="6601191"/>
            <a:ext cx="2057400" cy="153888"/>
          </a:xfrm>
          <a:prstGeom prst="rect">
            <a:avLst/>
          </a:prstGeom>
        </p:spPr>
        <p:txBody>
          <a:bodyPr/>
          <a:lstStyle/>
          <a:p>
            <a:fld id="{DF8096FD-41B5-2F46-9EA1-01A78F535848}" type="slidenum">
              <a:rPr lang="en-US" smtClean="0"/>
              <a:pPr/>
              <a:t>‹#›</a:t>
            </a:fld>
            <a:endParaRPr lang="en-US" dirty="0"/>
          </a:p>
        </p:txBody>
      </p:sp>
      <p:sp>
        <p:nvSpPr>
          <p:cNvPr id="4" name="Title 1"/>
          <p:cNvSpPr>
            <a:spLocks noGrp="1"/>
          </p:cNvSpPr>
          <p:nvPr>
            <p:ph type="ctrTitle"/>
          </p:nvPr>
        </p:nvSpPr>
        <p:spPr>
          <a:xfrm>
            <a:off x="454958" y="3200207"/>
            <a:ext cx="7772400" cy="415498"/>
          </a:xfrm>
        </p:spPr>
        <p:txBody>
          <a:bodyPr anchor="t" anchorCtr="0">
            <a:spAutoFit/>
          </a:bodyPr>
          <a:lstStyle>
            <a:lvl1pPr algn="l">
              <a:defRPr sz="3000"/>
            </a:lvl1pPr>
          </a:lstStyle>
          <a:p>
            <a:r>
              <a:rPr lang="en-US"/>
              <a:t>Click to edit Master title style</a:t>
            </a:r>
            <a:endParaRPr lang="en-US" dirty="0"/>
          </a:p>
        </p:txBody>
      </p:sp>
      <p:sp>
        <p:nvSpPr>
          <p:cNvPr id="7" name="Rectangle 6"/>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1"/>
          </a:xfrm>
          <a:prstGeom prst="rect">
            <a:avLst/>
          </a:prstGeom>
        </p:spPr>
      </p:pic>
    </p:spTree>
    <p:extLst>
      <p:ext uri="{BB962C8B-B14F-4D97-AF65-F5344CB8AC3E}">
        <p14:creationId xmlns:p14="http://schemas.microsoft.com/office/powerpoint/2010/main" val="18867172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5_Section Divider">
    <p:spTree>
      <p:nvGrpSpPr>
        <p:cNvPr id="1" name=""/>
        <p:cNvGrpSpPr/>
        <p:nvPr/>
      </p:nvGrpSpPr>
      <p:grpSpPr>
        <a:xfrm>
          <a:off x="0" y="0"/>
          <a:ext cx="0" cy="0"/>
          <a:chOff x="0" y="0"/>
          <a:chExt cx="0" cy="0"/>
        </a:xfrm>
      </p:grpSpPr>
      <p:sp>
        <p:nvSpPr>
          <p:cNvPr id="6" name="Rectangle 5"/>
          <p:cNvSpPr/>
          <p:nvPr/>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Slide Number Placeholder 2"/>
          <p:cNvSpPr>
            <a:spLocks noGrp="1"/>
          </p:cNvSpPr>
          <p:nvPr>
            <p:ph type="sldNum" sz="quarter" idx="10"/>
          </p:nvPr>
        </p:nvSpPr>
        <p:spPr>
          <a:xfrm>
            <a:off x="6861605" y="6601191"/>
            <a:ext cx="2057400" cy="153888"/>
          </a:xfrm>
          <a:prstGeom prst="rect">
            <a:avLst/>
          </a:prstGeom>
        </p:spPr>
        <p:txBody>
          <a:bodyPr/>
          <a:lstStyle/>
          <a:p>
            <a:fld id="{DF8096FD-41B5-2F46-9EA1-01A78F535848}" type="slidenum">
              <a:rPr lang="en-US" smtClean="0"/>
              <a:pPr/>
              <a:t>‹#›</a:t>
            </a:fld>
            <a:endParaRPr lang="en-US" dirty="0"/>
          </a:p>
        </p:txBody>
      </p:sp>
      <p:sp>
        <p:nvSpPr>
          <p:cNvPr id="4" name="Title 1"/>
          <p:cNvSpPr>
            <a:spLocks noGrp="1"/>
          </p:cNvSpPr>
          <p:nvPr>
            <p:ph type="ctrTitle"/>
          </p:nvPr>
        </p:nvSpPr>
        <p:spPr>
          <a:xfrm>
            <a:off x="454958" y="3200207"/>
            <a:ext cx="7772400" cy="484748"/>
          </a:xfrm>
        </p:spPr>
        <p:txBody>
          <a:bodyPr anchor="t" anchorCtr="0">
            <a:spAutoFit/>
          </a:bodyPr>
          <a:lstStyle>
            <a:lvl1pPr algn="l">
              <a:defRPr sz="3500"/>
            </a:lvl1pPr>
          </a:lstStyle>
          <a:p>
            <a:r>
              <a:rPr lang="en-US"/>
              <a:t>Click to edit Master title style</a:t>
            </a:r>
            <a:endParaRPr lang="en-US" dirty="0"/>
          </a:p>
        </p:txBody>
      </p:sp>
      <p:sp>
        <p:nvSpPr>
          <p:cNvPr id="7" name="Rectangle 6"/>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31816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Opening Slide">
    <p:spTree>
      <p:nvGrpSpPr>
        <p:cNvPr id="1" name=""/>
        <p:cNvGrpSpPr/>
        <p:nvPr/>
      </p:nvGrpSpPr>
      <p:grpSpPr>
        <a:xfrm>
          <a:off x="0" y="0"/>
          <a:ext cx="0" cy="0"/>
          <a:chOff x="0" y="0"/>
          <a:chExt cx="0" cy="0"/>
        </a:xfrm>
      </p:grpSpPr>
      <p:sp>
        <p:nvSpPr>
          <p:cNvPr id="2" name="Title 1"/>
          <p:cNvSpPr>
            <a:spLocks noGrp="1"/>
          </p:cNvSpPr>
          <p:nvPr>
            <p:ph type="title"/>
          </p:nvPr>
        </p:nvSpPr>
        <p:spPr>
          <a:xfrm>
            <a:off x="417941" y="2105019"/>
            <a:ext cx="2860717" cy="1384995"/>
          </a:xfrm>
        </p:spPr>
        <p:txBody>
          <a:bodyPr anchor="t" anchorCtr="0">
            <a:spAutoFit/>
          </a:bodyPr>
          <a:lstStyle>
            <a:lvl1pPr>
              <a:lnSpc>
                <a:spcPct val="100000"/>
              </a:lnSpc>
              <a:defRPr sz="300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4036886" y="1401421"/>
            <a:ext cx="3891065" cy="323165"/>
          </a:xfrm>
          <a:prstGeom prst="rect">
            <a:avLst/>
          </a:prstGeom>
        </p:spPr>
        <p:txBody>
          <a:bodyPr/>
          <a:lstStyle>
            <a:lvl1pPr marL="0" indent="0">
              <a:buNone/>
              <a:defRPr sz="1400" b="1" i="0" spc="300">
                <a:solidFill>
                  <a:schemeClr val="tx2"/>
                </a:solidFill>
                <a:latin typeface="Soleil ExtraBold" charset="0"/>
                <a:ea typeface="Soleil ExtraBold" charset="0"/>
                <a:cs typeface="Soleil ExtraBold"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Slide Number Placeholder 11"/>
          <p:cNvSpPr>
            <a:spLocks noGrp="1"/>
          </p:cNvSpPr>
          <p:nvPr>
            <p:ph type="sldNum" sz="quarter" idx="10"/>
          </p:nvPr>
        </p:nvSpPr>
        <p:spPr>
          <a:xfrm>
            <a:off x="6861605" y="6601191"/>
            <a:ext cx="2057400" cy="153888"/>
          </a:xfrm>
          <a:prstGeom prst="rect">
            <a:avLst/>
          </a:prstGeom>
        </p:spPr>
        <p:txBody>
          <a:bodyPr/>
          <a:lstStyle/>
          <a:p>
            <a:fld id="{DF8096FD-41B5-2F46-9EA1-01A78F535848}" type="slidenum">
              <a:rPr lang="en-US" smtClean="0"/>
              <a:pPr/>
              <a:t>‹#›</a:t>
            </a:fld>
            <a:endParaRPr lang="en-US" dirty="0"/>
          </a:p>
        </p:txBody>
      </p:sp>
      <p:sp>
        <p:nvSpPr>
          <p:cNvPr id="14" name="Text Placeholder 2"/>
          <p:cNvSpPr>
            <a:spLocks noGrp="1"/>
          </p:cNvSpPr>
          <p:nvPr>
            <p:ph type="body" idx="11"/>
          </p:nvPr>
        </p:nvSpPr>
        <p:spPr>
          <a:xfrm>
            <a:off x="4036885" y="3736848"/>
            <a:ext cx="3891065" cy="323165"/>
          </a:xfrm>
          <a:prstGeom prst="rect">
            <a:avLst/>
          </a:prstGeom>
        </p:spPr>
        <p:txBody>
          <a:bodyPr/>
          <a:lstStyle>
            <a:lvl1pPr marL="0" indent="0">
              <a:buNone/>
              <a:defRPr sz="1400" b="1" i="0" spc="300">
                <a:solidFill>
                  <a:schemeClr val="tx2"/>
                </a:solidFill>
                <a:latin typeface="Soleil ExtraBold" charset="0"/>
                <a:ea typeface="Soleil ExtraBold" charset="0"/>
                <a:cs typeface="Soleil ExtraBold"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5" name="Content Placeholder 2"/>
          <p:cNvSpPr>
            <a:spLocks noGrp="1"/>
          </p:cNvSpPr>
          <p:nvPr>
            <p:ph idx="12"/>
          </p:nvPr>
        </p:nvSpPr>
        <p:spPr>
          <a:xfrm>
            <a:off x="4036884" y="2035767"/>
            <a:ext cx="3891067" cy="1703030"/>
          </a:xfrm>
          <a:prstGeom prst="rect">
            <a:avLst/>
          </a:prstGeom>
        </p:spPr>
        <p:txBody>
          <a:bodyPr/>
          <a:lstStyle>
            <a:lvl1pPr marL="171450" indent="-171450">
              <a:buFont typeface="Wingdings 2" panose="05020102010507070707" pitchFamily="18" charset="2"/>
              <a:buChar char="Ã"/>
              <a:defRPr sz="1100"/>
            </a:lvl1pPr>
            <a:lvl2pPr marL="230188" indent="-114300">
              <a:buFont typeface="Arial" panose="020B0604020202020204" pitchFamily="34" charset="0"/>
              <a:buChar char="•"/>
              <a:defRPr/>
            </a:lvl2pPr>
            <a:lvl3pPr marL="284163" indent="-109538">
              <a:buFont typeface="Arial" panose="020B0604020202020204" pitchFamily="34" charset="0"/>
              <a:buChar char="•"/>
              <a:defRPr sz="1100"/>
            </a:lvl3pPr>
            <a:lvl4pPr marL="346075" indent="-115888">
              <a:buFont typeface="Arial" panose="020B0604020202020204" pitchFamily="34" charset="0"/>
              <a:buChar char="•"/>
              <a:defRPr sz="1100"/>
            </a:lvl4pPr>
            <a:lvl5pPr marL="400050" indent="-115888">
              <a:buFont typeface="Arial" panose="020B0604020202020204" pitchFamily="34" charset="0"/>
              <a:buChar cha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2"/>
          <p:cNvSpPr>
            <a:spLocks noGrp="1"/>
          </p:cNvSpPr>
          <p:nvPr>
            <p:ph idx="14"/>
          </p:nvPr>
        </p:nvSpPr>
        <p:spPr>
          <a:xfrm>
            <a:off x="4036885" y="4376097"/>
            <a:ext cx="3891066" cy="1703030"/>
          </a:xfrm>
          <a:prstGeom prst="rect">
            <a:avLst/>
          </a:prstGeom>
        </p:spPr>
        <p:txBody>
          <a:bodyPr/>
          <a:lstStyle>
            <a:lvl1pPr marL="171450" indent="-171450">
              <a:buFont typeface="Wingdings 2" panose="05020102010507070707" pitchFamily="18" charset="2"/>
              <a:buChar char="Ã"/>
              <a:defRPr sz="1100"/>
            </a:lvl1pPr>
            <a:lvl2pPr marL="230188" indent="-114300">
              <a:buFont typeface="Arial" panose="020B0604020202020204" pitchFamily="34" charset="0"/>
              <a:buChar char="•"/>
              <a:defRPr/>
            </a:lvl2pPr>
            <a:lvl3pPr marL="346075" indent="-115888">
              <a:buFont typeface="Arial" panose="020B0604020202020204" pitchFamily="34" charset="0"/>
              <a:buChar char="•"/>
              <a:defRPr sz="1100"/>
            </a:lvl3pPr>
            <a:lvl4pPr marL="461963" indent="-115888">
              <a:buFont typeface="Arial" panose="020B0604020202020204" pitchFamily="34" charset="0"/>
              <a:buChar char="•"/>
              <a:defRPr sz="1100"/>
            </a:lvl4pPr>
            <a:lvl5pPr marL="568325" indent="-109538">
              <a:buFont typeface="Arial" panose="020B0604020202020204" pitchFamily="34" charset="0"/>
              <a:buChar cha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955094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6_Section Divider">
    <p:spTree>
      <p:nvGrpSpPr>
        <p:cNvPr id="1" name=""/>
        <p:cNvGrpSpPr/>
        <p:nvPr/>
      </p:nvGrpSpPr>
      <p:grpSpPr>
        <a:xfrm>
          <a:off x="0" y="0"/>
          <a:ext cx="0" cy="0"/>
          <a:chOff x="0" y="0"/>
          <a:chExt cx="0" cy="0"/>
        </a:xfrm>
      </p:grpSpPr>
      <p:sp>
        <p:nvSpPr>
          <p:cNvPr id="6" name="Rectangle 5"/>
          <p:cNvSpPr/>
          <p:nvPr/>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Slide Number Placeholder 2"/>
          <p:cNvSpPr>
            <a:spLocks noGrp="1"/>
          </p:cNvSpPr>
          <p:nvPr>
            <p:ph type="sldNum" sz="quarter" idx="10"/>
          </p:nvPr>
        </p:nvSpPr>
        <p:spPr>
          <a:xfrm>
            <a:off x="6861605" y="6601191"/>
            <a:ext cx="2057400" cy="153888"/>
          </a:xfrm>
          <a:prstGeom prst="rect">
            <a:avLst/>
          </a:prstGeom>
        </p:spPr>
        <p:txBody>
          <a:bodyPr/>
          <a:lstStyle/>
          <a:p>
            <a:fld id="{DF8096FD-41B5-2F46-9EA1-01A78F535848}" type="slidenum">
              <a:rPr lang="en-US" smtClean="0"/>
              <a:pPr/>
              <a:t>‹#›</a:t>
            </a:fld>
            <a:endParaRPr lang="en-US" dirty="0"/>
          </a:p>
        </p:txBody>
      </p:sp>
      <p:sp>
        <p:nvSpPr>
          <p:cNvPr id="7" name="Title 1"/>
          <p:cNvSpPr>
            <a:spLocks noGrp="1"/>
          </p:cNvSpPr>
          <p:nvPr>
            <p:ph type="ctrTitle"/>
          </p:nvPr>
        </p:nvSpPr>
        <p:spPr>
          <a:xfrm>
            <a:off x="454958" y="3200207"/>
            <a:ext cx="7772400" cy="484748"/>
          </a:xfrm>
        </p:spPr>
        <p:txBody>
          <a:bodyPr anchor="t" anchorCtr="0">
            <a:spAutoFit/>
          </a:bodyPr>
          <a:lstStyle>
            <a:lvl1pPr algn="l">
              <a:defRPr sz="3500">
                <a:solidFill>
                  <a:schemeClr val="bg1"/>
                </a:solidFill>
              </a:defRPr>
            </a:lvl1pPr>
          </a:lstStyle>
          <a:p>
            <a:r>
              <a:rPr lang="en-US"/>
              <a:t>Click to edit Master title style</a:t>
            </a:r>
            <a:endParaRPr lang="en-US" dirty="0"/>
          </a:p>
        </p:txBody>
      </p:sp>
      <p:sp>
        <p:nvSpPr>
          <p:cNvPr id="8" name="Rectangle 7"/>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6391876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7_Section Divider">
    <p:spTree>
      <p:nvGrpSpPr>
        <p:cNvPr id="1" name=""/>
        <p:cNvGrpSpPr/>
        <p:nvPr/>
      </p:nvGrpSpPr>
      <p:grpSpPr>
        <a:xfrm>
          <a:off x="0" y="0"/>
          <a:ext cx="0" cy="0"/>
          <a:chOff x="0" y="0"/>
          <a:chExt cx="0" cy="0"/>
        </a:xfrm>
      </p:grpSpPr>
      <p:sp>
        <p:nvSpPr>
          <p:cNvPr id="6" name="Rectangle 5"/>
          <p:cNvSpPr/>
          <p:nvPr/>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Slide Number Placeholder 2"/>
          <p:cNvSpPr>
            <a:spLocks noGrp="1"/>
          </p:cNvSpPr>
          <p:nvPr>
            <p:ph type="sldNum" sz="quarter" idx="10"/>
          </p:nvPr>
        </p:nvSpPr>
        <p:spPr>
          <a:xfrm>
            <a:off x="6861605" y="6601191"/>
            <a:ext cx="2057400" cy="153888"/>
          </a:xfrm>
          <a:prstGeom prst="rect">
            <a:avLst/>
          </a:prstGeom>
        </p:spPr>
        <p:txBody>
          <a:bodyPr/>
          <a:lstStyle/>
          <a:p>
            <a:fld id="{DF8096FD-41B5-2F46-9EA1-01A78F535848}" type="slidenum">
              <a:rPr lang="en-US" smtClean="0"/>
              <a:pPr/>
              <a:t>‹#›</a:t>
            </a:fld>
            <a:endParaRPr lang="en-US" dirty="0"/>
          </a:p>
        </p:txBody>
      </p:sp>
      <p:sp>
        <p:nvSpPr>
          <p:cNvPr id="7" name="Title 1"/>
          <p:cNvSpPr>
            <a:spLocks noGrp="1"/>
          </p:cNvSpPr>
          <p:nvPr>
            <p:ph type="ctrTitle"/>
          </p:nvPr>
        </p:nvSpPr>
        <p:spPr>
          <a:xfrm>
            <a:off x="454958" y="3200207"/>
            <a:ext cx="7772400" cy="484748"/>
          </a:xfrm>
        </p:spPr>
        <p:txBody>
          <a:bodyPr anchor="t" anchorCtr="0">
            <a:spAutoFit/>
          </a:bodyPr>
          <a:lstStyle>
            <a:lvl1pPr algn="l">
              <a:defRPr sz="3500"/>
            </a:lvl1pPr>
          </a:lstStyle>
          <a:p>
            <a:r>
              <a:rPr lang="en-US"/>
              <a:t>Click to edit Master title style</a:t>
            </a:r>
            <a:endParaRPr lang="en-US" dirty="0"/>
          </a:p>
        </p:txBody>
      </p:sp>
      <p:sp>
        <p:nvSpPr>
          <p:cNvPr id="8" name="Rectangle 7"/>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0952429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1_Closing">
    <p:spTree>
      <p:nvGrpSpPr>
        <p:cNvPr id="1" name=""/>
        <p:cNvGrpSpPr/>
        <p:nvPr/>
      </p:nvGrpSpPr>
      <p:grpSpPr>
        <a:xfrm>
          <a:off x="0" y="0"/>
          <a:ext cx="0" cy="0"/>
          <a:chOff x="0" y="0"/>
          <a:chExt cx="0" cy="0"/>
        </a:xfrm>
      </p:grpSpPr>
      <p:sp>
        <p:nvSpPr>
          <p:cNvPr id="8" name="Slide Number Placeholder 7"/>
          <p:cNvSpPr>
            <a:spLocks noGrp="1"/>
          </p:cNvSpPr>
          <p:nvPr>
            <p:ph type="sldNum" sz="quarter" idx="10"/>
          </p:nvPr>
        </p:nvSpPr>
        <p:spPr>
          <a:xfrm>
            <a:off x="6861605" y="6601191"/>
            <a:ext cx="2057400" cy="153888"/>
          </a:xfrm>
          <a:prstGeom prst="rect">
            <a:avLst/>
          </a:prstGeom>
        </p:spPr>
        <p:txBody>
          <a:bodyPr/>
          <a:lstStyle/>
          <a:p>
            <a:fld id="{DF8096FD-41B5-2F46-9EA1-01A78F535848}" type="slidenum">
              <a:rPr lang="en-US" smtClean="0"/>
              <a:pPr/>
              <a:t>‹#›</a:t>
            </a:fld>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itle 1"/>
          <p:cNvSpPr>
            <a:spLocks noGrp="1"/>
          </p:cNvSpPr>
          <p:nvPr>
            <p:ph type="ctrTitle"/>
          </p:nvPr>
        </p:nvSpPr>
        <p:spPr>
          <a:xfrm>
            <a:off x="685800" y="2750076"/>
            <a:ext cx="7772400" cy="1606594"/>
          </a:xfrm>
        </p:spPr>
        <p:txBody>
          <a:bodyPr anchor="t" anchorCtr="0">
            <a:spAutoFit/>
          </a:bodyPr>
          <a:lstStyle>
            <a:lvl1pPr algn="ctr">
              <a:defRPr sz="5800">
                <a:solidFill>
                  <a:schemeClr val="bg1"/>
                </a:solidFill>
              </a:defRPr>
            </a:lvl1pPr>
          </a:lstStyle>
          <a:p>
            <a:r>
              <a:rPr lang="en-US"/>
              <a:t>Click to edit Master title style</a:t>
            </a:r>
            <a:endParaRPr lang="en-US" dirty="0"/>
          </a:p>
        </p:txBody>
      </p:sp>
      <p:sp>
        <p:nvSpPr>
          <p:cNvPr id="5" name="TextBox 4"/>
          <p:cNvSpPr txBox="1"/>
          <p:nvPr/>
        </p:nvSpPr>
        <p:spPr>
          <a:xfrm>
            <a:off x="9975898" y="2805077"/>
            <a:ext cx="914400" cy="914400"/>
          </a:xfrm>
          <a:prstGeom prst="rect">
            <a:avLst/>
          </a:prstGeom>
          <a:noFill/>
        </p:spPr>
        <p:txBody>
          <a:bodyPr wrap="non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pPr>
            <a:endParaRPr lang="en-US" sz="1000" dirty="0">
              <a:latin typeface="Soleil" charset="0"/>
              <a:ea typeface="Soleil" charset="0"/>
              <a:cs typeface="Soleil" charset="0"/>
            </a:endParaRP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userDrawn="1"/>
        </p:nvSpPr>
        <p:spPr>
          <a:xfrm>
            <a:off x="9975898" y="2805077"/>
            <a:ext cx="914400" cy="914400"/>
          </a:xfrm>
          <a:prstGeom prst="rect">
            <a:avLst/>
          </a:prstGeom>
          <a:noFill/>
        </p:spPr>
        <p:txBody>
          <a:bodyPr wrap="non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pPr>
            <a:endParaRPr lang="en-US" sz="1000" dirty="0">
              <a:latin typeface="Soleil" charset="0"/>
              <a:ea typeface="Soleil" charset="0"/>
              <a:cs typeface="Soleil" charset="0"/>
            </a:endParaRPr>
          </a:p>
        </p:txBody>
      </p:sp>
    </p:spTree>
    <p:extLst>
      <p:ext uri="{BB962C8B-B14F-4D97-AF65-F5344CB8AC3E}">
        <p14:creationId xmlns:p14="http://schemas.microsoft.com/office/powerpoint/2010/main" val="42735920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570470" y="2001838"/>
            <a:ext cx="7772400" cy="1661993"/>
          </a:xfrm>
        </p:spPr>
        <p:txBody>
          <a:bodyPr anchor="t" anchorCtr="0">
            <a:spAutoFit/>
          </a:bodyPr>
          <a:lstStyle>
            <a:lvl1pPr algn="l">
              <a:defRPr sz="5800"/>
            </a:lvl1pPr>
          </a:lstStyle>
          <a:p>
            <a:r>
              <a:rPr lang="en-US"/>
              <a:t>Click to edit Master title style</a:t>
            </a:r>
            <a:endParaRPr lang="en-US" dirty="0"/>
          </a:p>
        </p:txBody>
      </p:sp>
      <p:sp>
        <p:nvSpPr>
          <p:cNvPr id="3" name="Subtitle 2"/>
          <p:cNvSpPr>
            <a:spLocks noGrp="1"/>
          </p:cNvSpPr>
          <p:nvPr>
            <p:ph type="subTitle" idx="1"/>
          </p:nvPr>
        </p:nvSpPr>
        <p:spPr>
          <a:xfrm>
            <a:off x="578708" y="3663831"/>
            <a:ext cx="2612190" cy="300082"/>
          </a:xfrm>
          <a:prstGeom prst="rect">
            <a:avLst/>
          </a:prstGeom>
        </p:spPr>
        <p:txBody>
          <a:bodyPr>
            <a:spAutoFit/>
          </a:bodyPr>
          <a:lstStyle>
            <a:lvl1pPr marL="0" indent="0" algn="l">
              <a:buNone/>
              <a:defRPr sz="13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Text Placeholder 19"/>
          <p:cNvSpPr>
            <a:spLocks noGrp="1"/>
          </p:cNvSpPr>
          <p:nvPr>
            <p:ph type="body" sz="quarter" idx="10"/>
          </p:nvPr>
        </p:nvSpPr>
        <p:spPr>
          <a:xfrm>
            <a:off x="578708" y="6004912"/>
            <a:ext cx="1422357" cy="568883"/>
          </a:xfrm>
          <a:prstGeom prst="rect">
            <a:avLst/>
          </a:prstGeom>
        </p:spPr>
        <p:txBody>
          <a:bodyPr/>
          <a:lstStyle>
            <a:lvl1pPr marL="0" indent="0">
              <a:lnSpc>
                <a:spcPct val="100000"/>
              </a:lnSpc>
              <a:buFontTx/>
              <a:buNone/>
              <a:defRPr sz="1000" b="0" i="0">
                <a:latin typeface="Soleil Light" charset="0"/>
                <a:ea typeface="Soleil Light" charset="0"/>
                <a:cs typeface="Soleil Light" charset="0"/>
              </a:defRPr>
            </a:lvl1pPr>
            <a:lvl2pPr marL="0" indent="0">
              <a:lnSpc>
                <a:spcPct val="100000"/>
              </a:lnSpc>
              <a:buFontTx/>
              <a:buNone/>
              <a:defRPr sz="1000" b="0" i="0">
                <a:latin typeface="Soleil Light" charset="0"/>
                <a:ea typeface="Soleil Light" charset="0"/>
                <a:cs typeface="Soleil Light" charset="0"/>
              </a:defRPr>
            </a:lvl2pPr>
            <a:lvl3pPr marL="0" indent="0">
              <a:lnSpc>
                <a:spcPct val="100000"/>
              </a:lnSpc>
              <a:buFontTx/>
              <a:buNone/>
              <a:defRPr sz="1000" b="0" i="0">
                <a:latin typeface="Soleil Light" charset="0"/>
                <a:ea typeface="Soleil Light" charset="0"/>
                <a:cs typeface="Soleil Light" charset="0"/>
              </a:defRPr>
            </a:lvl3pPr>
            <a:lvl4pPr marL="0" indent="0">
              <a:lnSpc>
                <a:spcPct val="100000"/>
              </a:lnSpc>
              <a:buFontTx/>
              <a:buNone/>
              <a:defRPr sz="1000" b="0" i="0">
                <a:latin typeface="Soleil Light" charset="0"/>
                <a:ea typeface="Soleil Light" charset="0"/>
                <a:cs typeface="Soleil Light" charset="0"/>
              </a:defRPr>
            </a:lvl4pPr>
            <a:lvl5pPr marL="0" indent="0">
              <a:lnSpc>
                <a:spcPct val="100000"/>
              </a:lnSpc>
              <a:buFontTx/>
              <a:buNone/>
              <a:defRPr sz="1000" b="0" i="0">
                <a:latin typeface="Soleil Light" charset="0"/>
                <a:ea typeface="Soleil Light" charset="0"/>
                <a:cs typeface="Soleil Light"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9"/>
          <p:cNvSpPr>
            <a:spLocks noGrp="1"/>
          </p:cNvSpPr>
          <p:nvPr>
            <p:ph type="body" sz="quarter" idx="11"/>
          </p:nvPr>
        </p:nvSpPr>
        <p:spPr>
          <a:xfrm>
            <a:off x="2300416" y="6004912"/>
            <a:ext cx="1422357" cy="568883"/>
          </a:xfrm>
          <a:prstGeom prst="rect">
            <a:avLst/>
          </a:prstGeom>
        </p:spPr>
        <p:txBody>
          <a:bodyPr/>
          <a:lstStyle>
            <a:lvl1pPr marL="0" indent="0">
              <a:lnSpc>
                <a:spcPct val="100000"/>
              </a:lnSpc>
              <a:buFontTx/>
              <a:buNone/>
              <a:defRPr sz="1000" b="0" i="0">
                <a:latin typeface="Soleil Light" charset="0"/>
                <a:ea typeface="Soleil Light" charset="0"/>
                <a:cs typeface="Soleil Light" charset="0"/>
              </a:defRPr>
            </a:lvl1pPr>
            <a:lvl2pPr marL="0" indent="0">
              <a:lnSpc>
                <a:spcPct val="100000"/>
              </a:lnSpc>
              <a:buFontTx/>
              <a:buNone/>
              <a:defRPr sz="1000" b="0" i="0">
                <a:latin typeface="Soleil Light" charset="0"/>
                <a:ea typeface="Soleil Light" charset="0"/>
                <a:cs typeface="Soleil Light" charset="0"/>
              </a:defRPr>
            </a:lvl2pPr>
            <a:lvl3pPr marL="0" indent="0">
              <a:lnSpc>
                <a:spcPct val="100000"/>
              </a:lnSpc>
              <a:buFontTx/>
              <a:buNone/>
              <a:defRPr sz="1000" b="0" i="0">
                <a:latin typeface="Soleil Light" charset="0"/>
                <a:ea typeface="Soleil Light" charset="0"/>
                <a:cs typeface="Soleil Light" charset="0"/>
              </a:defRPr>
            </a:lvl3pPr>
            <a:lvl4pPr marL="0" indent="0">
              <a:lnSpc>
                <a:spcPct val="100000"/>
              </a:lnSpc>
              <a:buFontTx/>
              <a:buNone/>
              <a:defRPr sz="1000" b="0" i="0">
                <a:latin typeface="Soleil Light" charset="0"/>
                <a:ea typeface="Soleil Light" charset="0"/>
                <a:cs typeface="Soleil Light" charset="0"/>
              </a:defRPr>
            </a:lvl4pPr>
            <a:lvl5pPr marL="0" indent="0">
              <a:lnSpc>
                <a:spcPct val="100000"/>
              </a:lnSpc>
              <a:buFontTx/>
              <a:buNone/>
              <a:defRPr sz="1000" b="0" i="0">
                <a:latin typeface="Soleil Light" charset="0"/>
                <a:ea typeface="Soleil Light" charset="0"/>
                <a:cs typeface="Soleil Light"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19"/>
          <p:cNvSpPr>
            <a:spLocks noGrp="1"/>
          </p:cNvSpPr>
          <p:nvPr>
            <p:ph type="body" sz="quarter" idx="12"/>
          </p:nvPr>
        </p:nvSpPr>
        <p:spPr>
          <a:xfrm>
            <a:off x="4013886" y="6004912"/>
            <a:ext cx="1422357" cy="568883"/>
          </a:xfrm>
          <a:prstGeom prst="rect">
            <a:avLst/>
          </a:prstGeom>
        </p:spPr>
        <p:txBody>
          <a:bodyPr/>
          <a:lstStyle>
            <a:lvl1pPr marL="0" indent="0">
              <a:lnSpc>
                <a:spcPct val="100000"/>
              </a:lnSpc>
              <a:buFontTx/>
              <a:buNone/>
              <a:defRPr sz="1000" b="0" i="0">
                <a:latin typeface="Soleil Light" charset="0"/>
                <a:ea typeface="Soleil Light" charset="0"/>
                <a:cs typeface="Soleil Light" charset="0"/>
              </a:defRPr>
            </a:lvl1pPr>
            <a:lvl2pPr marL="0" indent="0">
              <a:lnSpc>
                <a:spcPct val="100000"/>
              </a:lnSpc>
              <a:buFontTx/>
              <a:buNone/>
              <a:defRPr sz="1000" b="0" i="0">
                <a:latin typeface="Soleil Light" charset="0"/>
                <a:ea typeface="Soleil Light" charset="0"/>
                <a:cs typeface="Soleil Light" charset="0"/>
              </a:defRPr>
            </a:lvl2pPr>
            <a:lvl3pPr marL="0" indent="0">
              <a:lnSpc>
                <a:spcPct val="100000"/>
              </a:lnSpc>
              <a:buFontTx/>
              <a:buNone/>
              <a:defRPr sz="1000" b="0" i="0">
                <a:latin typeface="Soleil Light" charset="0"/>
                <a:ea typeface="Soleil Light" charset="0"/>
                <a:cs typeface="Soleil Light" charset="0"/>
              </a:defRPr>
            </a:lvl3pPr>
            <a:lvl4pPr marL="0" indent="0">
              <a:lnSpc>
                <a:spcPct val="100000"/>
              </a:lnSpc>
              <a:buFontTx/>
              <a:buNone/>
              <a:defRPr sz="1000" b="0" i="0">
                <a:latin typeface="Soleil Light" charset="0"/>
                <a:ea typeface="Soleil Light" charset="0"/>
                <a:cs typeface="Soleil Light" charset="0"/>
              </a:defRPr>
            </a:lvl4pPr>
            <a:lvl5pPr marL="0" indent="0">
              <a:lnSpc>
                <a:spcPct val="100000"/>
              </a:lnSpc>
              <a:buFontTx/>
              <a:buNone/>
              <a:defRPr sz="1000" b="0" i="0">
                <a:latin typeface="Soleil Light" charset="0"/>
                <a:ea typeface="Soleil Light" charset="0"/>
                <a:cs typeface="Soleil Light"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570470" y="2001838"/>
            <a:ext cx="7772400" cy="1661993"/>
          </a:xfrm>
        </p:spPr>
        <p:txBody>
          <a:bodyPr anchor="t" anchorCtr="0">
            <a:spAutoFit/>
          </a:bodyPr>
          <a:lstStyle>
            <a:lvl1pPr algn="l">
              <a:defRPr sz="5800"/>
            </a:lvl1pPr>
          </a:lstStyle>
          <a:p>
            <a:r>
              <a:rPr lang="en-US"/>
              <a:t>Click to edit Master title style</a:t>
            </a:r>
            <a:endParaRPr lang="en-US" dirty="0"/>
          </a:p>
        </p:txBody>
      </p:sp>
      <p:sp>
        <p:nvSpPr>
          <p:cNvPr id="3" name="Subtitle 2"/>
          <p:cNvSpPr>
            <a:spLocks noGrp="1"/>
          </p:cNvSpPr>
          <p:nvPr>
            <p:ph type="subTitle" idx="1"/>
          </p:nvPr>
        </p:nvSpPr>
        <p:spPr>
          <a:xfrm>
            <a:off x="578708" y="3663831"/>
            <a:ext cx="2612190" cy="300082"/>
          </a:xfrm>
          <a:prstGeom prst="rect">
            <a:avLst/>
          </a:prstGeom>
        </p:spPr>
        <p:txBody>
          <a:bodyPr>
            <a:spAutoFit/>
          </a:bodyPr>
          <a:lstStyle>
            <a:lvl1pPr marL="0" indent="0" algn="l">
              <a:buNone/>
              <a:defRPr sz="13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1438809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9" name="Slide Number Placeholder 8"/>
          <p:cNvSpPr>
            <a:spLocks noGrp="1"/>
          </p:cNvSpPr>
          <p:nvPr>
            <p:ph type="sldNum" sz="quarter" idx="10"/>
          </p:nvPr>
        </p:nvSpPr>
        <p:spPr>
          <a:xfrm>
            <a:off x="6861605" y="6601191"/>
            <a:ext cx="2057400" cy="153888"/>
          </a:xfrm>
          <a:prstGeom prst="rect">
            <a:avLst/>
          </a:prstGeom>
        </p:spPr>
        <p:txBody>
          <a:bodyPr/>
          <a:lstStyle/>
          <a:p>
            <a:fld id="{DF8096FD-41B5-2F46-9EA1-01A78F535848}" type="slidenum">
              <a:rPr lang="en-US" smtClean="0"/>
              <a:pPr/>
              <a:t>‹#›</a:t>
            </a:fld>
            <a:endParaRPr lang="en-US" dirty="0"/>
          </a:p>
        </p:txBody>
      </p:sp>
      <p:sp>
        <p:nvSpPr>
          <p:cNvPr id="11" name="Table Placeholder 10"/>
          <p:cNvSpPr>
            <a:spLocks noGrp="1"/>
          </p:cNvSpPr>
          <p:nvPr>
            <p:ph type="tbl" sz="quarter" idx="11"/>
          </p:nvPr>
        </p:nvSpPr>
        <p:spPr>
          <a:xfrm>
            <a:off x="450850" y="1447800"/>
            <a:ext cx="8147050" cy="1803400"/>
          </a:xfrm>
          <a:prstGeom prst="rect">
            <a:avLst/>
          </a:prstGeom>
        </p:spPr>
        <p:txBody>
          <a:bodyPr lIns="0"/>
          <a:lstStyle/>
          <a:p>
            <a:r>
              <a:rPr lang="en-US"/>
              <a:t>Click icon to add table</a:t>
            </a:r>
          </a:p>
        </p:txBody>
      </p:sp>
      <p:sp>
        <p:nvSpPr>
          <p:cNvPr id="3" name="TextBox 2"/>
          <p:cNvSpPr txBox="1"/>
          <p:nvPr userDrawn="1"/>
        </p:nvSpPr>
        <p:spPr>
          <a:xfrm>
            <a:off x="1278785" y="6613931"/>
            <a:ext cx="914400" cy="914400"/>
          </a:xfrm>
          <a:prstGeom prst="rect">
            <a:avLst/>
          </a:prstGeom>
          <a:noFill/>
        </p:spPr>
        <p:txBody>
          <a:bodyPr wrap="non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pPr>
            <a:endParaRPr lang="en-US" sz="1000" dirty="0">
              <a:latin typeface="Soleil" charset="0"/>
              <a:ea typeface="Soleil" charset="0"/>
              <a:cs typeface="Soleil" charset="0"/>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a:xfrm>
            <a:off x="6861605" y="6601191"/>
            <a:ext cx="2057400" cy="153888"/>
          </a:xfrm>
          <a:prstGeom prst="rect">
            <a:avLst/>
          </a:prstGeom>
        </p:spPr>
        <p:txBody>
          <a:bodyPr/>
          <a:lstStyle/>
          <a:p>
            <a:fld id="{DF8096FD-41B5-2F46-9EA1-01A78F535848}" type="slidenum">
              <a:rPr lang="en-US" smtClean="0"/>
              <a:pPr/>
              <a:t>‹#›</a:t>
            </a:fld>
            <a:endParaRPr lang="en-US" dirty="0"/>
          </a:p>
        </p:txBody>
      </p:sp>
    </p:spTree>
    <p:extLst>
      <p:ext uri="{BB962C8B-B14F-4D97-AF65-F5344CB8AC3E}">
        <p14:creationId xmlns:p14="http://schemas.microsoft.com/office/powerpoint/2010/main" val="15265692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8_Section Divider">
    <p:spTree>
      <p:nvGrpSpPr>
        <p:cNvPr id="1" name=""/>
        <p:cNvGrpSpPr/>
        <p:nvPr/>
      </p:nvGrpSpPr>
      <p:grpSpPr>
        <a:xfrm>
          <a:off x="0" y="0"/>
          <a:ext cx="0" cy="0"/>
          <a:chOff x="0" y="0"/>
          <a:chExt cx="0" cy="0"/>
        </a:xfrm>
      </p:grpSpPr>
      <p:sp>
        <p:nvSpPr>
          <p:cNvPr id="6" name="Rectangle 5"/>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1"/>
          </a:xfrm>
          <a:prstGeom prst="rect">
            <a:avLst/>
          </a:prstGeom>
        </p:spPr>
      </p:pic>
      <p:sp>
        <p:nvSpPr>
          <p:cNvPr id="3" name="Slide Number Placeholder 2"/>
          <p:cNvSpPr>
            <a:spLocks noGrp="1"/>
          </p:cNvSpPr>
          <p:nvPr>
            <p:ph type="sldNum" sz="quarter" idx="10"/>
          </p:nvPr>
        </p:nvSpPr>
        <p:spPr>
          <a:xfrm>
            <a:off x="6861605" y="6601191"/>
            <a:ext cx="2057400" cy="153888"/>
          </a:xfrm>
          <a:prstGeom prst="rect">
            <a:avLst/>
          </a:prstGeom>
        </p:spPr>
        <p:txBody>
          <a:bodyPr/>
          <a:lstStyle/>
          <a:p>
            <a:fld id="{DF8096FD-41B5-2F46-9EA1-01A78F535848}" type="slidenum">
              <a:rPr lang="en-US" smtClean="0"/>
              <a:pPr/>
              <a:t>‹#›</a:t>
            </a:fld>
            <a:endParaRPr lang="en-US" dirty="0"/>
          </a:p>
        </p:txBody>
      </p:sp>
      <p:sp>
        <p:nvSpPr>
          <p:cNvPr id="4" name="Title 1"/>
          <p:cNvSpPr>
            <a:spLocks noGrp="1"/>
          </p:cNvSpPr>
          <p:nvPr>
            <p:ph type="ctrTitle"/>
          </p:nvPr>
        </p:nvSpPr>
        <p:spPr>
          <a:xfrm>
            <a:off x="454958" y="3200207"/>
            <a:ext cx="7772400" cy="415498"/>
          </a:xfrm>
        </p:spPr>
        <p:txBody>
          <a:bodyPr anchor="t" anchorCtr="0">
            <a:spAutoFit/>
          </a:bodyPr>
          <a:lstStyle>
            <a:lvl1pPr algn="l">
              <a:defRPr sz="3000"/>
            </a:lvl1pPr>
          </a:lstStyle>
          <a:p>
            <a:r>
              <a:rPr lang="en-US"/>
              <a:t>Click to edit Master title style</a:t>
            </a:r>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9_Section Divider">
    <p:spTree>
      <p:nvGrpSpPr>
        <p:cNvPr id="1" name=""/>
        <p:cNvGrpSpPr/>
        <p:nvPr/>
      </p:nvGrpSpPr>
      <p:grpSpPr>
        <a:xfrm>
          <a:off x="0" y="0"/>
          <a:ext cx="0" cy="0"/>
          <a:chOff x="0" y="0"/>
          <a:chExt cx="0" cy="0"/>
        </a:xfrm>
      </p:grpSpPr>
      <p:sp>
        <p:nvSpPr>
          <p:cNvPr id="6" name="Rectangle 5"/>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Slide Number Placeholder 2"/>
          <p:cNvSpPr>
            <a:spLocks noGrp="1"/>
          </p:cNvSpPr>
          <p:nvPr>
            <p:ph type="sldNum" sz="quarter" idx="10"/>
          </p:nvPr>
        </p:nvSpPr>
        <p:spPr>
          <a:xfrm>
            <a:off x="6861605" y="6601191"/>
            <a:ext cx="2057400" cy="153888"/>
          </a:xfrm>
          <a:prstGeom prst="rect">
            <a:avLst/>
          </a:prstGeom>
        </p:spPr>
        <p:txBody>
          <a:bodyPr/>
          <a:lstStyle/>
          <a:p>
            <a:fld id="{DF8096FD-41B5-2F46-9EA1-01A78F535848}" type="slidenum">
              <a:rPr lang="en-US" smtClean="0"/>
              <a:pPr/>
              <a:t>‹#›</a:t>
            </a:fld>
            <a:endParaRPr lang="en-US" dirty="0"/>
          </a:p>
        </p:txBody>
      </p:sp>
      <p:sp>
        <p:nvSpPr>
          <p:cNvPr id="4" name="Title 1"/>
          <p:cNvSpPr>
            <a:spLocks noGrp="1"/>
          </p:cNvSpPr>
          <p:nvPr>
            <p:ph type="ctrTitle"/>
          </p:nvPr>
        </p:nvSpPr>
        <p:spPr>
          <a:xfrm>
            <a:off x="454958" y="3200207"/>
            <a:ext cx="7772400" cy="484748"/>
          </a:xfrm>
        </p:spPr>
        <p:txBody>
          <a:bodyPr anchor="t" anchorCtr="0">
            <a:spAutoFit/>
          </a:bodyPr>
          <a:lstStyle>
            <a:lvl1pPr algn="l">
              <a:defRPr sz="3500"/>
            </a:lvl1pPr>
          </a:lstStyle>
          <a:p>
            <a:r>
              <a:rPr lang="en-US"/>
              <a:t>Click to edit Master title style</a:t>
            </a:r>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0_Section Divider">
    <p:spTree>
      <p:nvGrpSpPr>
        <p:cNvPr id="1" name=""/>
        <p:cNvGrpSpPr/>
        <p:nvPr/>
      </p:nvGrpSpPr>
      <p:grpSpPr>
        <a:xfrm>
          <a:off x="0" y="0"/>
          <a:ext cx="0" cy="0"/>
          <a:chOff x="0" y="0"/>
          <a:chExt cx="0" cy="0"/>
        </a:xfrm>
      </p:grpSpPr>
      <p:sp>
        <p:nvSpPr>
          <p:cNvPr id="6" name="Rectangle 5"/>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Slide Number Placeholder 2"/>
          <p:cNvSpPr>
            <a:spLocks noGrp="1"/>
          </p:cNvSpPr>
          <p:nvPr>
            <p:ph type="sldNum" sz="quarter" idx="10"/>
          </p:nvPr>
        </p:nvSpPr>
        <p:spPr>
          <a:xfrm>
            <a:off x="6861605" y="6601191"/>
            <a:ext cx="2057400" cy="153888"/>
          </a:xfrm>
          <a:prstGeom prst="rect">
            <a:avLst/>
          </a:prstGeom>
        </p:spPr>
        <p:txBody>
          <a:bodyPr/>
          <a:lstStyle/>
          <a:p>
            <a:fld id="{DF8096FD-41B5-2F46-9EA1-01A78F535848}" type="slidenum">
              <a:rPr lang="en-US" smtClean="0"/>
              <a:pPr/>
              <a:t>‹#›</a:t>
            </a:fld>
            <a:endParaRPr lang="en-US" dirty="0"/>
          </a:p>
        </p:txBody>
      </p:sp>
      <p:sp>
        <p:nvSpPr>
          <p:cNvPr id="7" name="Title 1"/>
          <p:cNvSpPr>
            <a:spLocks noGrp="1"/>
          </p:cNvSpPr>
          <p:nvPr>
            <p:ph type="ctrTitle"/>
          </p:nvPr>
        </p:nvSpPr>
        <p:spPr>
          <a:xfrm>
            <a:off x="454958" y="3200207"/>
            <a:ext cx="7772400" cy="484748"/>
          </a:xfrm>
        </p:spPr>
        <p:txBody>
          <a:bodyPr anchor="t" anchorCtr="0">
            <a:spAutoFit/>
          </a:bodyPr>
          <a:lstStyle>
            <a:lvl1pPr algn="l">
              <a:defRPr sz="3500">
                <a:solidFill>
                  <a:schemeClr val="bg1"/>
                </a:solidFill>
              </a:defRPr>
            </a:lvl1pPr>
          </a:lstStyle>
          <a:p>
            <a:r>
              <a:rPr lang="en-US"/>
              <a:t>Click to edit Master 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ype &amp; 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51484" y="2016602"/>
            <a:ext cx="4120516" cy="1143903"/>
          </a:xfrm>
          <a:prstGeom prst="rect">
            <a:avLst/>
          </a:prstGeom>
        </p:spPr>
        <p:txBody>
          <a:bodyPr wrap="square"/>
          <a:lstStyle>
            <a:lvl1pPr marL="90488" indent="-90488">
              <a:defRPr sz="1100"/>
            </a:lvl1pPr>
            <a:lvl2pPr marL="168275" indent="90488">
              <a:defRPr/>
            </a:lvl2pPr>
            <a:lvl3pPr indent="-91440">
              <a:defRPr sz="1100"/>
            </a:lvl3pPr>
            <a:lvl4pPr indent="-91440">
              <a:defRPr sz="1100"/>
            </a:lvl4pPr>
            <a:lvl5pPr indent="-91440">
              <a:defRPr sz="11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Slide Number Placeholder 10"/>
          <p:cNvSpPr>
            <a:spLocks noGrp="1"/>
          </p:cNvSpPr>
          <p:nvPr>
            <p:ph type="sldNum" sz="quarter" idx="10"/>
          </p:nvPr>
        </p:nvSpPr>
        <p:spPr>
          <a:xfrm>
            <a:off x="6869842" y="6584715"/>
            <a:ext cx="2057400" cy="153888"/>
          </a:xfrm>
          <a:prstGeom prst="rect">
            <a:avLst/>
          </a:prstGeom>
        </p:spPr>
        <p:txBody>
          <a:bodyPr/>
          <a:lstStyle/>
          <a:p>
            <a:fld id="{DF8096FD-41B5-2F46-9EA1-01A78F535848}" type="slidenum">
              <a:rPr lang="en-US" smtClean="0"/>
              <a:pPr/>
              <a:t>‹#›</a:t>
            </a:fld>
            <a:endParaRPr lang="en-US" dirty="0"/>
          </a:p>
        </p:txBody>
      </p:sp>
      <p:sp>
        <p:nvSpPr>
          <p:cNvPr id="15" name="Chart Placeholder 14"/>
          <p:cNvSpPr>
            <a:spLocks noGrp="1"/>
          </p:cNvSpPr>
          <p:nvPr>
            <p:ph type="chart" sz="quarter" idx="12"/>
          </p:nvPr>
        </p:nvSpPr>
        <p:spPr>
          <a:xfrm>
            <a:off x="5045011" y="2311429"/>
            <a:ext cx="3649662" cy="2393950"/>
          </a:xfrm>
          <a:prstGeom prst="rect">
            <a:avLst/>
          </a:prstGeom>
        </p:spPr>
        <p:txBody>
          <a:bodyPr/>
          <a:lstStyle/>
          <a:p>
            <a:r>
              <a:rPr lang="en-US"/>
              <a:t>Click icon to add chart</a:t>
            </a:r>
          </a:p>
        </p:txBody>
      </p:sp>
    </p:spTree>
    <p:extLst>
      <p:ext uri="{BB962C8B-B14F-4D97-AF65-F5344CB8AC3E}">
        <p14:creationId xmlns:p14="http://schemas.microsoft.com/office/powerpoint/2010/main" val="210903153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1_Section Divider">
    <p:spTree>
      <p:nvGrpSpPr>
        <p:cNvPr id="1" name=""/>
        <p:cNvGrpSpPr/>
        <p:nvPr/>
      </p:nvGrpSpPr>
      <p:grpSpPr>
        <a:xfrm>
          <a:off x="0" y="0"/>
          <a:ext cx="0" cy="0"/>
          <a:chOff x="0" y="0"/>
          <a:chExt cx="0" cy="0"/>
        </a:xfrm>
      </p:grpSpPr>
      <p:sp>
        <p:nvSpPr>
          <p:cNvPr id="6" name="Rectangle 5"/>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Slide Number Placeholder 2"/>
          <p:cNvSpPr>
            <a:spLocks noGrp="1"/>
          </p:cNvSpPr>
          <p:nvPr>
            <p:ph type="sldNum" sz="quarter" idx="10"/>
          </p:nvPr>
        </p:nvSpPr>
        <p:spPr>
          <a:xfrm>
            <a:off x="6861605" y="6601191"/>
            <a:ext cx="2057400" cy="153888"/>
          </a:xfrm>
          <a:prstGeom prst="rect">
            <a:avLst/>
          </a:prstGeom>
        </p:spPr>
        <p:txBody>
          <a:bodyPr/>
          <a:lstStyle/>
          <a:p>
            <a:fld id="{DF8096FD-41B5-2F46-9EA1-01A78F535848}" type="slidenum">
              <a:rPr lang="en-US" smtClean="0"/>
              <a:pPr/>
              <a:t>‹#›</a:t>
            </a:fld>
            <a:endParaRPr lang="en-US" dirty="0"/>
          </a:p>
        </p:txBody>
      </p:sp>
      <p:sp>
        <p:nvSpPr>
          <p:cNvPr id="7" name="Title 1"/>
          <p:cNvSpPr>
            <a:spLocks noGrp="1"/>
          </p:cNvSpPr>
          <p:nvPr>
            <p:ph type="ctrTitle"/>
          </p:nvPr>
        </p:nvSpPr>
        <p:spPr>
          <a:xfrm>
            <a:off x="454958" y="3200207"/>
            <a:ext cx="7772400" cy="484748"/>
          </a:xfrm>
        </p:spPr>
        <p:txBody>
          <a:bodyPr anchor="t" anchorCtr="0">
            <a:spAutoFit/>
          </a:bodyPr>
          <a:lstStyle>
            <a:lvl1pPr algn="l">
              <a:defRPr sz="3500"/>
            </a:lvl1pPr>
          </a:lstStyle>
          <a:p>
            <a:r>
              <a:rPr lang="en-US"/>
              <a:t>Click to edit Master title style</a:t>
            </a:r>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_Closing">
    <p:spTree>
      <p:nvGrpSpPr>
        <p:cNvPr id="1" name=""/>
        <p:cNvGrpSpPr/>
        <p:nvPr/>
      </p:nvGrpSpPr>
      <p:grpSpPr>
        <a:xfrm>
          <a:off x="0" y="0"/>
          <a:ext cx="0" cy="0"/>
          <a:chOff x="0" y="0"/>
          <a:chExt cx="0" cy="0"/>
        </a:xfrm>
      </p:grpSpPr>
      <p:sp>
        <p:nvSpPr>
          <p:cNvPr id="8" name="Slide Number Placeholder 7"/>
          <p:cNvSpPr>
            <a:spLocks noGrp="1"/>
          </p:cNvSpPr>
          <p:nvPr>
            <p:ph type="sldNum" sz="quarter" idx="10"/>
          </p:nvPr>
        </p:nvSpPr>
        <p:spPr>
          <a:xfrm>
            <a:off x="6861605" y="6601191"/>
            <a:ext cx="2057400" cy="153888"/>
          </a:xfrm>
          <a:prstGeom prst="rect">
            <a:avLst/>
          </a:prstGeom>
        </p:spPr>
        <p:txBody>
          <a:bodyPr/>
          <a:lstStyle/>
          <a:p>
            <a:fld id="{DF8096FD-41B5-2F46-9EA1-01A78F535848}" type="slidenum">
              <a:rPr lang="en-US" smtClean="0"/>
              <a:pPr/>
              <a:t>‹#›</a:t>
            </a:fld>
            <a:endParaRPr lang="en-US"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itle 1"/>
          <p:cNvSpPr>
            <a:spLocks noGrp="1"/>
          </p:cNvSpPr>
          <p:nvPr>
            <p:ph type="ctrTitle"/>
          </p:nvPr>
        </p:nvSpPr>
        <p:spPr>
          <a:xfrm>
            <a:off x="685800" y="2750076"/>
            <a:ext cx="7772400" cy="1606594"/>
          </a:xfrm>
        </p:spPr>
        <p:txBody>
          <a:bodyPr anchor="t" anchorCtr="0">
            <a:spAutoFit/>
          </a:bodyPr>
          <a:lstStyle>
            <a:lvl1pPr algn="ctr">
              <a:defRPr sz="5800">
                <a:solidFill>
                  <a:schemeClr val="bg1"/>
                </a:solidFill>
              </a:defRPr>
            </a:lvl1pPr>
          </a:lstStyle>
          <a:p>
            <a:r>
              <a:rPr lang="en-US"/>
              <a:t>Click to edit Master title style</a:t>
            </a:r>
            <a:endParaRPr lang="en-US" dirty="0"/>
          </a:p>
        </p:txBody>
      </p:sp>
      <p:sp>
        <p:nvSpPr>
          <p:cNvPr id="5" name="TextBox 4"/>
          <p:cNvSpPr txBox="1"/>
          <p:nvPr userDrawn="1"/>
        </p:nvSpPr>
        <p:spPr>
          <a:xfrm>
            <a:off x="9975898" y="2805077"/>
            <a:ext cx="914400" cy="914400"/>
          </a:xfrm>
          <a:prstGeom prst="rect">
            <a:avLst/>
          </a:prstGeom>
          <a:noFill/>
        </p:spPr>
        <p:txBody>
          <a:bodyPr wrap="non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pPr>
            <a:endParaRPr lang="en-US" sz="1000" dirty="0">
              <a:latin typeface="Soleil" charset="0"/>
              <a:ea typeface="Soleil" charset="0"/>
              <a:cs typeface="Soleil"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51485" y="1867190"/>
            <a:ext cx="3886200" cy="984885"/>
          </a:xfrm>
          <a:prstGeom prst="rect">
            <a:avLst/>
          </a:prstGeom>
        </p:spPr>
        <p:txBody>
          <a:bodyPr/>
          <a:lstStyle>
            <a:lvl1pPr marL="0" indent="0">
              <a:buFontTx/>
              <a:buNone/>
              <a:defRPr sz="900"/>
            </a:lvl1pPr>
            <a:lvl2pPr marL="320040" indent="0">
              <a:buFontTx/>
              <a:buNone/>
              <a:defRPr sz="900"/>
            </a:lvl2pPr>
            <a:lvl3pPr marL="502920" indent="0">
              <a:buFontTx/>
              <a:buNone/>
              <a:defRPr sz="900"/>
            </a:lvl3pPr>
            <a:lvl4pPr marL="777240" indent="0">
              <a:buFontTx/>
              <a:buNone/>
              <a:defRPr sz="900"/>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Slide Number Placeholder 10"/>
          <p:cNvSpPr>
            <a:spLocks noGrp="1"/>
          </p:cNvSpPr>
          <p:nvPr>
            <p:ph type="sldNum" sz="quarter" idx="10"/>
          </p:nvPr>
        </p:nvSpPr>
        <p:spPr>
          <a:xfrm>
            <a:off x="6861605" y="6601191"/>
            <a:ext cx="2057400" cy="153888"/>
          </a:xfrm>
          <a:prstGeom prst="rect">
            <a:avLst/>
          </a:prstGeom>
        </p:spPr>
        <p:txBody>
          <a:bodyPr/>
          <a:lstStyle/>
          <a:p>
            <a:fld id="{DF8096FD-41B5-2F46-9EA1-01A78F535848}" type="slidenum">
              <a:rPr lang="en-US" smtClean="0"/>
              <a:pPr/>
              <a:t>‹#›</a:t>
            </a:fld>
            <a:endParaRPr lang="en-US" dirty="0"/>
          </a:p>
        </p:txBody>
      </p:sp>
      <p:sp>
        <p:nvSpPr>
          <p:cNvPr id="12" name="Content Placeholder 2"/>
          <p:cNvSpPr>
            <a:spLocks noGrp="1"/>
          </p:cNvSpPr>
          <p:nvPr>
            <p:ph sz="half" idx="11"/>
          </p:nvPr>
        </p:nvSpPr>
        <p:spPr>
          <a:xfrm>
            <a:off x="4777855" y="1867190"/>
            <a:ext cx="3949585" cy="984885"/>
          </a:xfrm>
          <a:prstGeom prst="rect">
            <a:avLst/>
          </a:prstGeom>
        </p:spPr>
        <p:txBody>
          <a:bodyPr/>
          <a:lstStyle>
            <a:lvl1pPr marL="0" indent="0">
              <a:buFontTx/>
              <a:buNone/>
              <a:defRPr sz="900"/>
            </a:lvl1pPr>
            <a:lvl2pPr marL="320040" indent="0">
              <a:buFontTx/>
              <a:buNone/>
              <a:defRPr sz="900"/>
            </a:lvl2pPr>
            <a:lvl3pPr marL="502920" indent="0">
              <a:buFontTx/>
              <a:buNone/>
              <a:defRPr sz="900"/>
            </a:lvl3pPr>
            <a:lvl4pPr marL="777240" indent="0">
              <a:buFontTx/>
              <a:buNone/>
              <a:defRPr sz="900"/>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2"/>
          <p:cNvSpPr>
            <a:spLocks noGrp="1"/>
          </p:cNvSpPr>
          <p:nvPr>
            <p:ph type="body" idx="12"/>
          </p:nvPr>
        </p:nvSpPr>
        <p:spPr>
          <a:xfrm>
            <a:off x="446620" y="1636358"/>
            <a:ext cx="3891065" cy="230832"/>
          </a:xfrm>
          <a:prstGeom prst="rect">
            <a:avLst/>
          </a:prstGeom>
        </p:spPr>
        <p:txBody>
          <a:bodyPr/>
          <a:lstStyle>
            <a:lvl1pPr marL="0" indent="0">
              <a:buNone/>
              <a:defRPr sz="1000" b="1" i="0" spc="300">
                <a:solidFill>
                  <a:schemeClr val="accent2"/>
                </a:solidFill>
                <a:latin typeface="Soleil ExtraBold" charset="0"/>
                <a:ea typeface="Soleil ExtraBold" charset="0"/>
                <a:cs typeface="Soleil ExtraBold"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4" name="Text Placeholder 2"/>
          <p:cNvSpPr>
            <a:spLocks noGrp="1"/>
          </p:cNvSpPr>
          <p:nvPr>
            <p:ph type="body" idx="13"/>
          </p:nvPr>
        </p:nvSpPr>
        <p:spPr>
          <a:xfrm>
            <a:off x="4777855" y="1636358"/>
            <a:ext cx="3891065" cy="230832"/>
          </a:xfrm>
          <a:prstGeom prst="rect">
            <a:avLst/>
          </a:prstGeom>
        </p:spPr>
        <p:txBody>
          <a:bodyPr/>
          <a:lstStyle>
            <a:lvl1pPr marL="0" indent="0">
              <a:buNone/>
              <a:defRPr sz="1000" b="1" i="0" spc="300">
                <a:solidFill>
                  <a:schemeClr val="accent2"/>
                </a:solidFill>
                <a:latin typeface="Soleil ExtraBold" charset="0"/>
                <a:ea typeface="Soleil ExtraBold" charset="0"/>
                <a:cs typeface="Soleil ExtraBold"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684256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9" name="Slide Number Placeholder 8"/>
          <p:cNvSpPr>
            <a:spLocks noGrp="1"/>
          </p:cNvSpPr>
          <p:nvPr>
            <p:ph type="sldNum" sz="quarter" idx="10"/>
          </p:nvPr>
        </p:nvSpPr>
        <p:spPr>
          <a:xfrm>
            <a:off x="6861605" y="6601191"/>
            <a:ext cx="2057400" cy="153888"/>
          </a:xfrm>
          <a:prstGeom prst="rect">
            <a:avLst/>
          </a:prstGeom>
        </p:spPr>
        <p:txBody>
          <a:bodyPr/>
          <a:lstStyle/>
          <a:p>
            <a:fld id="{DF8096FD-41B5-2F46-9EA1-01A78F535848}" type="slidenum">
              <a:rPr lang="en-US" smtClean="0"/>
              <a:pPr/>
              <a:t>‹#›</a:t>
            </a:fld>
            <a:endParaRPr lang="en-US" dirty="0"/>
          </a:p>
        </p:txBody>
      </p:sp>
      <p:sp>
        <p:nvSpPr>
          <p:cNvPr id="11" name="Table Placeholder 10"/>
          <p:cNvSpPr>
            <a:spLocks noGrp="1"/>
          </p:cNvSpPr>
          <p:nvPr>
            <p:ph type="tbl" sz="quarter" idx="11"/>
          </p:nvPr>
        </p:nvSpPr>
        <p:spPr>
          <a:xfrm>
            <a:off x="450850" y="1447800"/>
            <a:ext cx="8147050" cy="1803400"/>
          </a:xfrm>
          <a:prstGeom prst="rect">
            <a:avLst/>
          </a:prstGeom>
        </p:spPr>
        <p:txBody>
          <a:bodyPr/>
          <a:lstStyle/>
          <a:p>
            <a:r>
              <a:rPr lang="en-US"/>
              <a:t>Click icon to add table</a:t>
            </a:r>
          </a:p>
        </p:txBody>
      </p:sp>
      <p:sp>
        <p:nvSpPr>
          <p:cNvPr id="5" name="TextBox 4"/>
          <p:cNvSpPr txBox="1"/>
          <p:nvPr/>
        </p:nvSpPr>
        <p:spPr>
          <a:xfrm>
            <a:off x="1278785" y="6613931"/>
            <a:ext cx="914400" cy="914400"/>
          </a:xfrm>
          <a:prstGeom prst="rect">
            <a:avLst/>
          </a:prstGeom>
          <a:noFill/>
        </p:spPr>
        <p:txBody>
          <a:bodyPr wrap="non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pPr>
            <a:endParaRPr lang="en-US" sz="1000" dirty="0">
              <a:latin typeface="Soleil" charset="0"/>
              <a:ea typeface="Soleil" charset="0"/>
              <a:cs typeface="Soleil" charset="0"/>
            </a:endParaRPr>
          </a:p>
        </p:txBody>
      </p:sp>
      <p:sp>
        <p:nvSpPr>
          <p:cNvPr id="6" name="TextBox 5"/>
          <p:cNvSpPr txBox="1"/>
          <p:nvPr userDrawn="1"/>
        </p:nvSpPr>
        <p:spPr>
          <a:xfrm>
            <a:off x="1278785" y="6613931"/>
            <a:ext cx="914400" cy="914400"/>
          </a:xfrm>
          <a:prstGeom prst="rect">
            <a:avLst/>
          </a:prstGeom>
          <a:noFill/>
        </p:spPr>
        <p:txBody>
          <a:bodyPr wrap="non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pPr>
            <a:endParaRPr lang="en-US" sz="1000" dirty="0">
              <a:latin typeface="Soleil" charset="0"/>
              <a:ea typeface="Soleil" charset="0"/>
              <a:cs typeface="Soleil" charset="0"/>
            </a:endParaRPr>
          </a:p>
        </p:txBody>
      </p:sp>
    </p:spTree>
    <p:extLst>
      <p:ext uri="{BB962C8B-B14F-4D97-AF65-F5344CB8AC3E}">
        <p14:creationId xmlns:p14="http://schemas.microsoft.com/office/powerpoint/2010/main" val="460718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a:xfrm>
            <a:off x="6861605" y="6601191"/>
            <a:ext cx="2057400" cy="153888"/>
          </a:xfrm>
          <a:prstGeom prst="rect">
            <a:avLst/>
          </a:prstGeom>
        </p:spPr>
        <p:txBody>
          <a:bodyPr/>
          <a:lstStyle/>
          <a:p>
            <a:fld id="{DF8096FD-41B5-2F46-9EA1-01A78F535848}" type="slidenum">
              <a:rPr lang="en-US" smtClean="0"/>
              <a:pPr/>
              <a:t>‹#›</a:t>
            </a:fld>
            <a:endParaRPr lang="en-US" dirty="0"/>
          </a:p>
        </p:txBody>
      </p:sp>
      <p:sp>
        <p:nvSpPr>
          <p:cNvPr id="8" name="Text Placeholder 7"/>
          <p:cNvSpPr>
            <a:spLocks noGrp="1"/>
          </p:cNvSpPr>
          <p:nvPr>
            <p:ph type="body" sz="quarter" idx="12"/>
          </p:nvPr>
        </p:nvSpPr>
        <p:spPr>
          <a:xfrm>
            <a:off x="450850" y="1447800"/>
            <a:ext cx="8147050" cy="180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39409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ection Divider">
    <p:spTree>
      <p:nvGrpSpPr>
        <p:cNvPr id="1" name=""/>
        <p:cNvGrpSpPr/>
        <p:nvPr/>
      </p:nvGrpSpPr>
      <p:grpSpPr>
        <a:xfrm>
          <a:off x="0" y="0"/>
          <a:ext cx="0" cy="0"/>
          <a:chOff x="0" y="0"/>
          <a:chExt cx="0" cy="0"/>
        </a:xfrm>
      </p:grpSpPr>
      <p:sp>
        <p:nvSpPr>
          <p:cNvPr id="6" name="Rectangle 5"/>
          <p:cNvSpPr/>
          <p:nvPr/>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1"/>
          </a:xfrm>
          <a:prstGeom prst="rect">
            <a:avLst/>
          </a:prstGeom>
        </p:spPr>
      </p:pic>
      <p:sp>
        <p:nvSpPr>
          <p:cNvPr id="3" name="Slide Number Placeholder 2"/>
          <p:cNvSpPr>
            <a:spLocks noGrp="1"/>
          </p:cNvSpPr>
          <p:nvPr>
            <p:ph type="sldNum" sz="quarter" idx="10"/>
          </p:nvPr>
        </p:nvSpPr>
        <p:spPr>
          <a:xfrm>
            <a:off x="6861605" y="6601191"/>
            <a:ext cx="2057400" cy="153888"/>
          </a:xfrm>
          <a:prstGeom prst="rect">
            <a:avLst/>
          </a:prstGeom>
        </p:spPr>
        <p:txBody>
          <a:bodyPr/>
          <a:lstStyle/>
          <a:p>
            <a:fld id="{DF8096FD-41B5-2F46-9EA1-01A78F535848}" type="slidenum">
              <a:rPr lang="en-US" smtClean="0"/>
              <a:pPr/>
              <a:t>‹#›</a:t>
            </a:fld>
            <a:endParaRPr lang="en-US" dirty="0"/>
          </a:p>
        </p:txBody>
      </p:sp>
      <p:sp>
        <p:nvSpPr>
          <p:cNvPr id="4" name="Title 1"/>
          <p:cNvSpPr>
            <a:spLocks noGrp="1"/>
          </p:cNvSpPr>
          <p:nvPr>
            <p:ph type="ctrTitle"/>
          </p:nvPr>
        </p:nvSpPr>
        <p:spPr>
          <a:xfrm>
            <a:off x="454958" y="3200207"/>
            <a:ext cx="7772400" cy="415498"/>
          </a:xfrm>
        </p:spPr>
        <p:txBody>
          <a:bodyPr anchor="t" anchorCtr="0">
            <a:spAutoFit/>
          </a:bodyPr>
          <a:lstStyle>
            <a:lvl1pPr algn="l">
              <a:defRPr sz="3000"/>
            </a:lvl1pPr>
          </a:lstStyle>
          <a:p>
            <a:r>
              <a:rPr lang="en-US"/>
              <a:t>Click to edit Master title style</a:t>
            </a:r>
            <a:endParaRPr lang="en-US" dirty="0"/>
          </a:p>
        </p:txBody>
      </p:sp>
      <p:sp>
        <p:nvSpPr>
          <p:cNvPr id="7" name="Rectangle 6"/>
          <p:cNvSpPr/>
          <p:nvPr/>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1"/>
          </a:xfrm>
          <a:prstGeom prst="rect">
            <a:avLst/>
          </a:prstGeom>
        </p:spPr>
      </p:pic>
      <p:sp>
        <p:nvSpPr>
          <p:cNvPr id="9" name="Rectangle 8"/>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1"/>
          </a:xfrm>
          <a:prstGeom prst="rect">
            <a:avLst/>
          </a:prstGeom>
        </p:spPr>
      </p:pic>
    </p:spTree>
    <p:extLst>
      <p:ext uri="{BB962C8B-B14F-4D97-AF65-F5344CB8AC3E}">
        <p14:creationId xmlns:p14="http://schemas.microsoft.com/office/powerpoint/2010/main" val="3070270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_Section Divider">
    <p:spTree>
      <p:nvGrpSpPr>
        <p:cNvPr id="1" name=""/>
        <p:cNvGrpSpPr/>
        <p:nvPr/>
      </p:nvGrpSpPr>
      <p:grpSpPr>
        <a:xfrm>
          <a:off x="0" y="0"/>
          <a:ext cx="0" cy="0"/>
          <a:chOff x="0" y="0"/>
          <a:chExt cx="0" cy="0"/>
        </a:xfrm>
      </p:grpSpPr>
      <p:sp>
        <p:nvSpPr>
          <p:cNvPr id="6" name="Rectangle 5"/>
          <p:cNvSpPr/>
          <p:nvPr/>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Slide Number Placeholder 2"/>
          <p:cNvSpPr>
            <a:spLocks noGrp="1"/>
          </p:cNvSpPr>
          <p:nvPr>
            <p:ph type="sldNum" sz="quarter" idx="10"/>
          </p:nvPr>
        </p:nvSpPr>
        <p:spPr>
          <a:xfrm>
            <a:off x="6861605" y="6601191"/>
            <a:ext cx="2057400" cy="153888"/>
          </a:xfrm>
          <a:prstGeom prst="rect">
            <a:avLst/>
          </a:prstGeom>
        </p:spPr>
        <p:txBody>
          <a:bodyPr/>
          <a:lstStyle/>
          <a:p>
            <a:fld id="{DF8096FD-41B5-2F46-9EA1-01A78F535848}" type="slidenum">
              <a:rPr lang="en-US" smtClean="0"/>
              <a:pPr/>
              <a:t>‹#›</a:t>
            </a:fld>
            <a:endParaRPr lang="en-US" dirty="0"/>
          </a:p>
        </p:txBody>
      </p:sp>
      <p:sp>
        <p:nvSpPr>
          <p:cNvPr id="4" name="Title 1"/>
          <p:cNvSpPr>
            <a:spLocks noGrp="1"/>
          </p:cNvSpPr>
          <p:nvPr>
            <p:ph type="ctrTitle"/>
          </p:nvPr>
        </p:nvSpPr>
        <p:spPr>
          <a:xfrm>
            <a:off x="454958" y="3200207"/>
            <a:ext cx="7772400" cy="484748"/>
          </a:xfrm>
        </p:spPr>
        <p:txBody>
          <a:bodyPr anchor="t" anchorCtr="0">
            <a:spAutoFit/>
          </a:bodyPr>
          <a:lstStyle>
            <a:lvl1pPr algn="l">
              <a:defRPr sz="3500"/>
            </a:lvl1pPr>
          </a:lstStyle>
          <a:p>
            <a:r>
              <a:rPr lang="en-US"/>
              <a:t>Click to edit Master title style</a:t>
            </a:r>
            <a:endParaRPr lang="en-US" dirty="0"/>
          </a:p>
        </p:txBody>
      </p:sp>
      <p:sp>
        <p:nvSpPr>
          <p:cNvPr id="7" name="Rectangle 6"/>
          <p:cNvSpPr/>
          <p:nvPr/>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Rectangle 8"/>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675963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_Section Divider">
    <p:spTree>
      <p:nvGrpSpPr>
        <p:cNvPr id="1" name=""/>
        <p:cNvGrpSpPr/>
        <p:nvPr/>
      </p:nvGrpSpPr>
      <p:grpSpPr>
        <a:xfrm>
          <a:off x="0" y="0"/>
          <a:ext cx="0" cy="0"/>
          <a:chOff x="0" y="0"/>
          <a:chExt cx="0" cy="0"/>
        </a:xfrm>
      </p:grpSpPr>
      <p:sp>
        <p:nvSpPr>
          <p:cNvPr id="6" name="Rectangle 5"/>
          <p:cNvSpPr/>
          <p:nvPr/>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Slide Number Placeholder 2"/>
          <p:cNvSpPr>
            <a:spLocks noGrp="1"/>
          </p:cNvSpPr>
          <p:nvPr>
            <p:ph type="sldNum" sz="quarter" idx="10"/>
          </p:nvPr>
        </p:nvSpPr>
        <p:spPr>
          <a:xfrm>
            <a:off x="6861605" y="6601191"/>
            <a:ext cx="2057400" cy="153888"/>
          </a:xfrm>
          <a:prstGeom prst="rect">
            <a:avLst/>
          </a:prstGeom>
        </p:spPr>
        <p:txBody>
          <a:bodyPr/>
          <a:lstStyle/>
          <a:p>
            <a:fld id="{DF8096FD-41B5-2F46-9EA1-01A78F535848}" type="slidenum">
              <a:rPr lang="en-US" smtClean="0"/>
              <a:pPr/>
              <a:t>‹#›</a:t>
            </a:fld>
            <a:endParaRPr lang="en-US" dirty="0"/>
          </a:p>
        </p:txBody>
      </p:sp>
      <p:sp>
        <p:nvSpPr>
          <p:cNvPr id="7" name="Title 1"/>
          <p:cNvSpPr>
            <a:spLocks noGrp="1"/>
          </p:cNvSpPr>
          <p:nvPr>
            <p:ph type="ctrTitle"/>
          </p:nvPr>
        </p:nvSpPr>
        <p:spPr>
          <a:xfrm>
            <a:off x="454958" y="3200207"/>
            <a:ext cx="7772400" cy="484748"/>
          </a:xfrm>
        </p:spPr>
        <p:txBody>
          <a:bodyPr anchor="t" anchorCtr="0">
            <a:spAutoFit/>
          </a:bodyPr>
          <a:lstStyle>
            <a:lvl1pPr algn="l">
              <a:defRPr sz="3500">
                <a:solidFill>
                  <a:schemeClr val="bg1"/>
                </a:solidFill>
              </a:defRPr>
            </a:lvl1pPr>
          </a:lstStyle>
          <a:p>
            <a:r>
              <a:rPr lang="en-US"/>
              <a:t>Click to edit Master title style</a:t>
            </a:r>
            <a:endParaRPr lang="en-US" dirty="0"/>
          </a:p>
        </p:txBody>
      </p:sp>
      <p:sp>
        <p:nvSpPr>
          <p:cNvPr id="8" name="Rectangle 7"/>
          <p:cNvSpPr/>
          <p:nvPr/>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 name="Rectangle 9"/>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80775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3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7" name="Picture 6"/>
          <p:cNvPicPr>
            <a:picLocks noChangeAspect="1"/>
          </p:cNvPicPr>
          <p:nvPr/>
        </p:nvPicPr>
        <p:blipFill>
          <a:blip r:embed="rId3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1485" y="1006088"/>
            <a:ext cx="7886700" cy="249299"/>
          </a:xfrm>
          <a:prstGeom prst="rect">
            <a:avLst/>
          </a:prstGeom>
        </p:spPr>
        <p:txBody>
          <a:bodyPr vert="horz" lIns="0" tIns="0" rIns="0" bIns="0" rtlCol="0" anchor="t" anchorCtr="0">
            <a:spAutoFit/>
          </a:bodyPr>
          <a:lstStyle/>
          <a:p>
            <a:r>
              <a:rPr lang="en-US"/>
              <a:t>Click to edit Master title style</a:t>
            </a:r>
            <a:endParaRPr lang="en-US" dirty="0"/>
          </a:p>
        </p:txBody>
      </p:sp>
      <p:sp>
        <p:nvSpPr>
          <p:cNvPr id="8" name="TextBox 7"/>
          <p:cNvSpPr txBox="1"/>
          <p:nvPr/>
        </p:nvSpPr>
        <p:spPr>
          <a:xfrm>
            <a:off x="451485" y="6555025"/>
            <a:ext cx="1273105" cy="246221"/>
          </a:xfrm>
          <a:prstGeom prst="rect">
            <a:avLst/>
          </a:prstGeom>
          <a:noFill/>
        </p:spPr>
        <p:txBody>
          <a:bodyPr wrap="non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Soleil" charset="0"/>
                <a:ea typeface="Soleil" charset="0"/>
                <a:cs typeface="Soleil" charset="0"/>
              </a:rPr>
              <a:t>© PFM</a:t>
            </a:r>
          </a:p>
        </p:txBody>
      </p:sp>
      <p:sp>
        <p:nvSpPr>
          <p:cNvPr id="9" name="Slide Number Placeholder 5"/>
          <p:cNvSpPr txBox="1">
            <a:spLocks/>
          </p:cNvSpPr>
          <p:nvPr/>
        </p:nvSpPr>
        <p:spPr>
          <a:xfrm>
            <a:off x="6259285" y="6555732"/>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05F1538-3331-E648-B801-7E18C85EB11D}" type="slidenum">
              <a:rPr lang="en-US" sz="1000" smtClean="0">
                <a:latin typeface="Soleil" charset="0"/>
                <a:ea typeface="Soleil" charset="0"/>
                <a:cs typeface="Soleil" charset="0"/>
              </a:rPr>
              <a:pPr algn="r"/>
              <a:t>‹#›</a:t>
            </a:fld>
            <a:endParaRPr lang="en-US" sz="1000" dirty="0">
              <a:latin typeface="Soleil" charset="0"/>
              <a:ea typeface="Soleil" charset="0"/>
              <a:cs typeface="Soleil" charset="0"/>
            </a:endParaRPr>
          </a:p>
        </p:txBody>
      </p:sp>
      <p:pic>
        <p:nvPicPr>
          <p:cNvPr id="10" name="Picture 9"/>
          <p:cNvPicPr>
            <a:picLocks noChangeAspect="1"/>
          </p:cNvPicPr>
          <p:nvPr/>
        </p:nvPicPr>
        <p:blipFill>
          <a:blip r:embed="rId3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TextBox 10"/>
          <p:cNvSpPr txBox="1"/>
          <p:nvPr/>
        </p:nvSpPr>
        <p:spPr>
          <a:xfrm>
            <a:off x="451485" y="6555025"/>
            <a:ext cx="1273105" cy="246221"/>
          </a:xfrm>
          <a:prstGeom prst="rect">
            <a:avLst/>
          </a:prstGeom>
          <a:noFill/>
        </p:spPr>
        <p:txBody>
          <a:bodyPr wrap="non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Soleil" charset="0"/>
                <a:ea typeface="Soleil" charset="0"/>
                <a:cs typeface="Soleil" charset="0"/>
              </a:rPr>
              <a:t>© PFM</a:t>
            </a:r>
          </a:p>
        </p:txBody>
      </p:sp>
      <p:sp>
        <p:nvSpPr>
          <p:cNvPr id="12" name="Slide Number Placeholder 5"/>
          <p:cNvSpPr txBox="1">
            <a:spLocks/>
          </p:cNvSpPr>
          <p:nvPr/>
        </p:nvSpPr>
        <p:spPr>
          <a:xfrm>
            <a:off x="6259285" y="6555732"/>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05F1538-3331-E648-B801-7E18C85EB11D}" type="slidenum">
              <a:rPr lang="en-US" sz="1000" smtClean="0">
                <a:latin typeface="Soleil" charset="0"/>
                <a:ea typeface="Soleil" charset="0"/>
                <a:cs typeface="Soleil" charset="0"/>
              </a:rPr>
              <a:pPr algn="r"/>
              <a:t>‹#›</a:t>
            </a:fld>
            <a:endParaRPr lang="en-US" sz="1000" dirty="0">
              <a:latin typeface="Soleil" charset="0"/>
              <a:ea typeface="Soleil" charset="0"/>
              <a:cs typeface="Soleil" charset="0"/>
            </a:endParaRPr>
          </a:p>
        </p:txBody>
      </p:sp>
      <p:sp>
        <p:nvSpPr>
          <p:cNvPr id="14" name="TextBox 13"/>
          <p:cNvSpPr txBox="1"/>
          <p:nvPr userDrawn="1"/>
        </p:nvSpPr>
        <p:spPr>
          <a:xfrm>
            <a:off x="451485" y="6555025"/>
            <a:ext cx="1273105" cy="246221"/>
          </a:xfrm>
          <a:prstGeom prst="rect">
            <a:avLst/>
          </a:prstGeom>
          <a:noFill/>
        </p:spPr>
        <p:txBody>
          <a:bodyPr wrap="non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Soleil" charset="0"/>
                <a:ea typeface="Soleil" charset="0"/>
                <a:cs typeface="Soleil" charset="0"/>
              </a:rPr>
              <a:t>© PFM</a:t>
            </a:r>
          </a:p>
        </p:txBody>
      </p:sp>
      <p:sp>
        <p:nvSpPr>
          <p:cNvPr id="15" name="Slide Number Placeholder 5"/>
          <p:cNvSpPr txBox="1">
            <a:spLocks/>
          </p:cNvSpPr>
          <p:nvPr userDrawn="1"/>
        </p:nvSpPr>
        <p:spPr>
          <a:xfrm>
            <a:off x="6259285" y="6555732"/>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05F1538-3331-E648-B801-7E18C85EB11D}" type="slidenum">
              <a:rPr lang="en-US" sz="1000" smtClean="0">
                <a:latin typeface="Soleil" charset="0"/>
                <a:ea typeface="Soleil" charset="0"/>
                <a:cs typeface="Soleil" charset="0"/>
              </a:rPr>
              <a:pPr algn="r"/>
              <a:t>‹#›</a:t>
            </a:fld>
            <a:endParaRPr lang="en-US" sz="1000" dirty="0">
              <a:latin typeface="Soleil" charset="0"/>
              <a:ea typeface="Soleil" charset="0"/>
              <a:cs typeface="Soleil" charset="0"/>
            </a:endParaRPr>
          </a:p>
        </p:txBody>
      </p:sp>
      <p:sp>
        <p:nvSpPr>
          <p:cNvPr id="4" name="Text Placeholder 3"/>
          <p:cNvSpPr>
            <a:spLocks noGrp="1"/>
          </p:cNvSpPr>
          <p:nvPr>
            <p:ph type="body" idx="1"/>
          </p:nvPr>
        </p:nvSpPr>
        <p:spPr>
          <a:xfrm>
            <a:off x="451485" y="1825625"/>
            <a:ext cx="8063865" cy="4351338"/>
          </a:xfrm>
          <a:prstGeom prst="rect">
            <a:avLst/>
          </a:prstGeom>
        </p:spPr>
        <p:txBody>
          <a:bodyPr vert="horz" lIns="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986348"/>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6" r:id="rId13"/>
    <p:sldLayoutId id="2147483727" r:id="rId14"/>
    <p:sldLayoutId id="2147483728" r:id="rId15"/>
    <p:sldLayoutId id="2147483729" r:id="rId16"/>
    <p:sldLayoutId id="2147483730" r:id="rId17"/>
    <p:sldLayoutId id="2147483731" r:id="rId18"/>
    <p:sldLayoutId id="2147483732" r:id="rId19"/>
    <p:sldLayoutId id="2147483733" r:id="rId20"/>
    <p:sldLayoutId id="2147483734" r:id="rId21"/>
    <p:sldLayoutId id="2147483735" r:id="rId22"/>
    <p:sldLayoutId id="2147483661" r:id="rId23"/>
    <p:sldLayoutId id="2147483736" r:id="rId24"/>
    <p:sldLayoutId id="2147483666" r:id="rId25"/>
    <p:sldLayoutId id="2147483668" r:id="rId26"/>
    <p:sldLayoutId id="2147483670" r:id="rId27"/>
    <p:sldLayoutId id="2147483672" r:id="rId28"/>
    <p:sldLayoutId id="2147483673" r:id="rId29"/>
    <p:sldLayoutId id="2147483674" r:id="rId30"/>
    <p:sldLayoutId id="2147483667" r:id="rId31"/>
  </p:sldLayoutIdLst>
  <p:txStyles>
    <p:titleStyle>
      <a:lvl1pPr algn="l" defTabSz="914400" rtl="0" eaLnBrk="1" latinLnBrk="0" hangingPunct="1">
        <a:lnSpc>
          <a:spcPct val="90000"/>
        </a:lnSpc>
        <a:spcBef>
          <a:spcPct val="0"/>
        </a:spcBef>
        <a:buNone/>
        <a:defRPr sz="1800" b="1" i="0" kern="1200">
          <a:solidFill>
            <a:schemeClr val="tx2"/>
          </a:solidFill>
          <a:latin typeface="Soleil" charset="0"/>
          <a:ea typeface="Soleil" charset="0"/>
          <a:cs typeface="Soleil" charset="0"/>
        </a:defRPr>
      </a:lvl1pPr>
    </p:titleStyle>
    <p:bodyStyle>
      <a:lvl1pPr marL="168275" indent="-168275" algn="l" defTabSz="914400" rtl="0" eaLnBrk="1" latinLnBrk="0" hangingPunct="1">
        <a:lnSpc>
          <a:spcPct val="150000"/>
        </a:lnSpc>
        <a:spcBef>
          <a:spcPts val="400"/>
        </a:spcBef>
        <a:buClr>
          <a:schemeClr val="accent2"/>
        </a:buClr>
        <a:buFont typeface="Wingdings 2" panose="05020102010507070707" pitchFamily="18" charset="2"/>
        <a:buChar char="Ã"/>
        <a:defRPr sz="1100" kern="1200">
          <a:solidFill>
            <a:schemeClr val="tx2"/>
          </a:solidFill>
          <a:latin typeface="Soleil" charset="0"/>
          <a:ea typeface="Soleil" charset="0"/>
          <a:cs typeface="Soleil" charset="0"/>
        </a:defRPr>
      </a:lvl1pPr>
      <a:lvl2pPr marL="230188" indent="-95250" algn="l" defTabSz="914400" rtl="0" eaLnBrk="1" latinLnBrk="0" hangingPunct="1">
        <a:lnSpc>
          <a:spcPct val="150000"/>
        </a:lnSpc>
        <a:spcBef>
          <a:spcPts val="200"/>
        </a:spcBef>
        <a:buClr>
          <a:schemeClr val="accent2"/>
        </a:buClr>
        <a:buFont typeface="Arial" panose="020B0604020202020204" pitchFamily="34" charset="0"/>
        <a:buChar char="•"/>
        <a:defRPr sz="1100" kern="1200">
          <a:solidFill>
            <a:schemeClr val="tx2"/>
          </a:solidFill>
          <a:latin typeface="Soleil" charset="0"/>
          <a:ea typeface="Soleil" charset="0"/>
          <a:cs typeface="Soleil" charset="0"/>
        </a:defRPr>
      </a:lvl2pPr>
      <a:lvl3pPr marL="346075" indent="-90488" algn="l" defTabSz="914400" rtl="0" eaLnBrk="1" latinLnBrk="0" hangingPunct="1">
        <a:lnSpc>
          <a:spcPct val="150000"/>
        </a:lnSpc>
        <a:spcBef>
          <a:spcPts val="400"/>
        </a:spcBef>
        <a:buClr>
          <a:schemeClr val="accent2"/>
        </a:buClr>
        <a:buFont typeface="Arial" panose="020B0604020202020204" pitchFamily="34" charset="0"/>
        <a:buChar char="•"/>
        <a:defRPr sz="1100" kern="1200">
          <a:solidFill>
            <a:schemeClr val="tx2"/>
          </a:solidFill>
          <a:latin typeface="Soleil" charset="0"/>
          <a:ea typeface="Soleil" charset="0"/>
          <a:cs typeface="Soleil" charset="0"/>
        </a:defRPr>
      </a:lvl3pPr>
      <a:lvl4pPr marL="514350" indent="-90488" algn="l" defTabSz="914400" rtl="0" eaLnBrk="1" latinLnBrk="0" hangingPunct="1">
        <a:lnSpc>
          <a:spcPct val="150000"/>
        </a:lnSpc>
        <a:spcBef>
          <a:spcPts val="400"/>
        </a:spcBef>
        <a:buClr>
          <a:schemeClr val="accent2"/>
        </a:buClr>
        <a:buFont typeface="Arial" panose="020B0604020202020204" pitchFamily="34" charset="0"/>
        <a:buChar char="•"/>
        <a:defRPr sz="1100" kern="1200">
          <a:solidFill>
            <a:schemeClr val="tx2"/>
          </a:solidFill>
          <a:latin typeface="Soleil" charset="0"/>
          <a:ea typeface="Soleil" charset="0"/>
          <a:cs typeface="Soleil" charset="0"/>
        </a:defRPr>
      </a:lvl4pPr>
      <a:lvl5pPr marL="630238" indent="-90488" algn="l" defTabSz="914400" rtl="0" eaLnBrk="1" latinLnBrk="0" hangingPunct="1">
        <a:lnSpc>
          <a:spcPct val="150000"/>
        </a:lnSpc>
        <a:spcBef>
          <a:spcPts val="400"/>
        </a:spcBef>
        <a:buClr>
          <a:schemeClr val="accent2"/>
        </a:buClr>
        <a:buFont typeface="Arial" panose="020B0604020202020204" pitchFamily="34" charset="0"/>
        <a:buChar char="•"/>
        <a:defRPr sz="1100" kern="1200">
          <a:solidFill>
            <a:schemeClr val="tx2"/>
          </a:solidFill>
          <a:latin typeface="Soleil" charset="0"/>
          <a:ea typeface="Soleil" charset="0"/>
          <a:cs typeface="Soleil"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578708" y="2054803"/>
            <a:ext cx="8573530" cy="1561966"/>
          </a:xfrm>
        </p:spPr>
        <p:txBody>
          <a:bodyPr/>
          <a:lstStyle/>
          <a:p>
            <a:r>
              <a:rPr lang="en-US" sz="2800" i="1" dirty="0"/>
              <a:t>New Jersey Health Care </a:t>
            </a:r>
            <a:br>
              <a:rPr lang="en-US" sz="2800" i="1" dirty="0"/>
            </a:br>
            <a:r>
              <a:rPr lang="en-US" sz="2800" i="1" dirty="0"/>
              <a:t>Facilities Financing Authority</a:t>
            </a:r>
            <a:r>
              <a:rPr lang="en-US" sz="2800" dirty="0"/>
              <a:t/>
            </a:r>
            <a:br>
              <a:rPr lang="en-US" sz="2800" dirty="0"/>
            </a:br>
            <a:r>
              <a:rPr lang="en-US" sz="2800" dirty="0"/>
              <a:t/>
            </a:r>
            <a:br>
              <a:rPr lang="en-US" sz="2800" dirty="0"/>
            </a:br>
            <a:r>
              <a:rPr lang="en-US" sz="2800" dirty="0"/>
              <a:t>10-Year Issuer Analysis</a:t>
            </a:r>
            <a:endParaRPr lang="en-US" sz="2800" i="1" dirty="0">
              <a:solidFill>
                <a:srgbClr val="FF0000"/>
              </a:solidFill>
            </a:endParaRPr>
          </a:p>
        </p:txBody>
      </p:sp>
      <p:sp>
        <p:nvSpPr>
          <p:cNvPr id="7" name="Subtitle 6"/>
          <p:cNvSpPr>
            <a:spLocks noGrp="1"/>
          </p:cNvSpPr>
          <p:nvPr>
            <p:ph type="subTitle" idx="1"/>
          </p:nvPr>
        </p:nvSpPr>
        <p:spPr>
          <a:xfrm>
            <a:off x="578708" y="4254956"/>
            <a:ext cx="2612190" cy="367408"/>
          </a:xfrm>
        </p:spPr>
        <p:txBody>
          <a:bodyPr/>
          <a:lstStyle/>
          <a:p>
            <a:r>
              <a:rPr lang="en-US" dirty="0"/>
              <a:t>September 2022</a:t>
            </a:r>
          </a:p>
        </p:txBody>
      </p:sp>
      <p:sp>
        <p:nvSpPr>
          <p:cNvPr id="13" name="Text Placeholder 12"/>
          <p:cNvSpPr>
            <a:spLocks noGrp="1"/>
          </p:cNvSpPr>
          <p:nvPr>
            <p:ph type="body" sz="quarter" idx="11"/>
          </p:nvPr>
        </p:nvSpPr>
        <p:spPr>
          <a:xfrm>
            <a:off x="4026584" y="5987679"/>
            <a:ext cx="1625408" cy="568883"/>
          </a:xfrm>
        </p:spPr>
        <p:txBody>
          <a:bodyPr>
            <a:noAutofit/>
          </a:bodyPr>
          <a:lstStyle/>
          <a:p>
            <a:r>
              <a:rPr lang="en-US" dirty="0"/>
              <a:t>PFM Healthcare</a:t>
            </a:r>
          </a:p>
          <a:p>
            <a:r>
              <a:rPr lang="en-US" dirty="0"/>
              <a:t>www.pfm.com</a:t>
            </a:r>
          </a:p>
        </p:txBody>
      </p:sp>
      <p:sp>
        <p:nvSpPr>
          <p:cNvPr id="2" name="Text Placeholder 1"/>
          <p:cNvSpPr>
            <a:spLocks noGrp="1"/>
          </p:cNvSpPr>
          <p:nvPr>
            <p:ph type="body" sz="quarter" idx="10"/>
          </p:nvPr>
        </p:nvSpPr>
        <p:spPr>
          <a:xfrm>
            <a:off x="578708" y="6004912"/>
            <a:ext cx="1723938" cy="568883"/>
          </a:xfrm>
        </p:spPr>
        <p:txBody>
          <a:bodyPr>
            <a:normAutofit/>
          </a:bodyPr>
          <a:lstStyle/>
          <a:p>
            <a:r>
              <a:rPr lang="en-US" dirty="0"/>
              <a:t>1735 Market St.  42</a:t>
            </a:r>
            <a:r>
              <a:rPr lang="en-US" baseline="30000" dirty="0"/>
              <a:t>nd</a:t>
            </a:r>
            <a:r>
              <a:rPr lang="en-US" dirty="0"/>
              <a:t> Floor</a:t>
            </a:r>
          </a:p>
          <a:p>
            <a:pPr>
              <a:spcBef>
                <a:spcPts val="0"/>
              </a:spcBef>
            </a:pPr>
            <a:r>
              <a:rPr lang="en-US" dirty="0"/>
              <a:t>Philadelphia, PA 19103</a:t>
            </a:r>
          </a:p>
          <a:p>
            <a:pPr>
              <a:spcBef>
                <a:spcPts val="0"/>
              </a:spcBef>
            </a:pPr>
            <a:r>
              <a:rPr lang="en-US" dirty="0"/>
              <a:t>(215) 567-6100</a:t>
            </a:r>
          </a:p>
          <a:p>
            <a:pPr>
              <a:spcBef>
                <a:spcPts val="0"/>
              </a:spcBef>
            </a:pPr>
            <a:endParaRPr lang="en-US" dirty="0"/>
          </a:p>
          <a:p>
            <a:endParaRPr lang="en-US" dirty="0"/>
          </a:p>
        </p:txBody>
      </p:sp>
    </p:spTree>
    <p:extLst>
      <p:ext uri="{BB962C8B-B14F-4D97-AF65-F5344CB8AC3E}">
        <p14:creationId xmlns:p14="http://schemas.microsoft.com/office/powerpoint/2010/main" val="721380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C3378F8-7729-4B1C-B357-F1BFC756029D}"/>
              </a:ext>
            </a:extLst>
          </p:cNvPr>
          <p:cNvSpPr>
            <a:spLocks noGrp="1"/>
          </p:cNvSpPr>
          <p:nvPr>
            <p:ph type="body" sz="quarter" idx="11"/>
          </p:nvPr>
        </p:nvSpPr>
        <p:spPr>
          <a:xfrm>
            <a:off x="451485" y="1464816"/>
            <a:ext cx="8213121" cy="4110361"/>
          </a:xfrm>
        </p:spPr>
        <p:txBody>
          <a:bodyPr>
            <a:normAutofit/>
          </a:bodyPr>
          <a:lstStyle/>
          <a:p>
            <a:r>
              <a:rPr lang="en-US" dirty="0"/>
              <a:t>PFM prepared an issuer cost analysis, comparing issuance and ongoing fees of New Jersey Health Care Facilities Financing Authority (“NJHCFFA”) versus several other national and state conduit issuing authorities:</a:t>
            </a:r>
          </a:p>
          <a:p>
            <a:pPr lvl="1"/>
            <a:r>
              <a:rPr lang="en-US" dirty="0"/>
              <a:t>California Educational Facilities Authority (“CEFA”)</a:t>
            </a:r>
          </a:p>
          <a:p>
            <a:pPr lvl="1"/>
            <a:r>
              <a:rPr lang="en-US" dirty="0"/>
              <a:t>Massachusetts Development Finance Agency (“MDFA”)</a:t>
            </a:r>
          </a:p>
          <a:p>
            <a:pPr lvl="1"/>
            <a:r>
              <a:rPr lang="en-US" dirty="0"/>
              <a:t>Philadelphia Industrial Development Corporation (“PIDC”)</a:t>
            </a:r>
          </a:p>
          <a:p>
            <a:pPr lvl="1"/>
            <a:r>
              <a:rPr lang="en-US" dirty="0"/>
              <a:t>Public Finance Agency (“PFA”)</a:t>
            </a:r>
          </a:p>
          <a:p>
            <a:endParaRPr lang="en-US" dirty="0"/>
          </a:p>
          <a:p>
            <a:r>
              <a:rPr lang="en-US" dirty="0"/>
              <a:t>PFM also reviewed the transaction list provided by NJHCFFA. </a:t>
            </a:r>
          </a:p>
          <a:p>
            <a:pPr lvl="1"/>
            <a:r>
              <a:rPr lang="en-US" dirty="0"/>
              <a:t>For each transaction on the list, PFM hypothetically re-structured the deal using generic healthcare yield curves (5.00% coupon) from The Municipal Market Monitor (“TM3”) on the sale date of the transaction. </a:t>
            </a:r>
          </a:p>
          <a:p>
            <a:pPr lvl="1"/>
            <a:r>
              <a:rPr lang="en-US" dirty="0"/>
              <a:t>PFM then compared the True Interest Cost (“TIC”) of the hypothetical restructuring to the actual deal. Any difference in TIC was then applied to the actual deal structure to convert to nominal dollar “savings/(</a:t>
            </a:r>
            <a:r>
              <a:rPr lang="en-US" dirty="0" err="1"/>
              <a:t>dissavings</a:t>
            </a:r>
            <a:r>
              <a:rPr lang="en-US" dirty="0"/>
              <a:t>)”.</a:t>
            </a:r>
          </a:p>
          <a:p>
            <a:pPr lvl="1"/>
            <a:r>
              <a:rPr lang="en-US" dirty="0"/>
              <a:t>For any given transaction, this analysis does not accommodate then current investor demand for specific coupon structures nor does it consider option value analysis.</a:t>
            </a:r>
          </a:p>
          <a:p>
            <a:endParaRPr lang="en-US" dirty="0"/>
          </a:p>
          <a:p>
            <a:endParaRPr lang="en-US" dirty="0"/>
          </a:p>
          <a:p>
            <a:endParaRPr lang="en-US" dirty="0"/>
          </a:p>
        </p:txBody>
      </p:sp>
      <p:sp>
        <p:nvSpPr>
          <p:cNvPr id="3" name="Title 2">
            <a:extLst>
              <a:ext uri="{FF2B5EF4-FFF2-40B4-BE49-F238E27FC236}">
                <a16:creationId xmlns:a16="http://schemas.microsoft.com/office/drawing/2014/main" id="{DD5F12CB-CB0A-43C1-81A6-F3B48E9F78F7}"/>
              </a:ext>
            </a:extLst>
          </p:cNvPr>
          <p:cNvSpPr>
            <a:spLocks noGrp="1"/>
          </p:cNvSpPr>
          <p:nvPr>
            <p:ph type="title"/>
          </p:nvPr>
        </p:nvSpPr>
        <p:spPr>
          <a:xfrm>
            <a:off x="451485" y="1006088"/>
            <a:ext cx="7886700" cy="256224"/>
          </a:xfrm>
        </p:spPr>
        <p:txBody>
          <a:bodyPr/>
          <a:lstStyle/>
          <a:p>
            <a:r>
              <a:rPr lang="en-US" dirty="0"/>
              <a:t>Overview</a:t>
            </a:r>
          </a:p>
        </p:txBody>
      </p:sp>
    </p:spTree>
    <p:extLst>
      <p:ext uri="{BB962C8B-B14F-4D97-AF65-F5344CB8AC3E}">
        <p14:creationId xmlns:p14="http://schemas.microsoft.com/office/powerpoint/2010/main" val="2727115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7D9A3BD-B782-4409-92B3-5DBC1568CE4F}"/>
              </a:ext>
            </a:extLst>
          </p:cNvPr>
          <p:cNvSpPr>
            <a:spLocks noGrp="1"/>
          </p:cNvSpPr>
          <p:nvPr>
            <p:ph sz="half" idx="11"/>
          </p:nvPr>
        </p:nvSpPr>
        <p:spPr>
          <a:xfrm>
            <a:off x="4777855" y="1183699"/>
            <a:ext cx="3949585" cy="4883726"/>
          </a:xfrm>
        </p:spPr>
        <p:txBody>
          <a:bodyPr>
            <a:normAutofit/>
          </a:bodyPr>
          <a:lstStyle/>
          <a:p>
            <a:pPr marL="171450" indent="-171450">
              <a:buFont typeface="Arial" panose="020B0604020202020204" pitchFamily="34" charset="0"/>
              <a:buChar char="•"/>
            </a:pPr>
            <a:r>
              <a:rPr lang="en-US" sz="1100" dirty="0"/>
              <a:t>MDFA and PIDC only collect an issuance fee and do not collect annual fees.</a:t>
            </a:r>
          </a:p>
          <a:p>
            <a:pPr marL="171450" indent="-171450">
              <a:buFont typeface="Arial" panose="020B0604020202020204" pitchFamily="34" charset="0"/>
              <a:buChar char="•"/>
            </a:pPr>
            <a:r>
              <a:rPr lang="en-US" sz="1100" dirty="0"/>
              <a:t>Ongoing fees are not incorporated into hypothetical restructuring analysis.</a:t>
            </a:r>
          </a:p>
          <a:p>
            <a:pPr marL="171450" indent="-171450">
              <a:buFont typeface="Arial" panose="020B0604020202020204" pitchFamily="34" charset="0"/>
              <a:buChar char="•"/>
            </a:pPr>
            <a:endParaRPr lang="en-US" sz="1100" dirty="0"/>
          </a:p>
          <a:p>
            <a:pPr marL="171450" indent="-171450">
              <a:buFont typeface="Arial" panose="020B0604020202020204" pitchFamily="34" charset="0"/>
              <a:buChar char="•"/>
            </a:pPr>
            <a:r>
              <a:rPr lang="en-US" sz="1100" dirty="0"/>
              <a:t>PFM did not evaluate a hypothetical restructuring of the two (2) variable rate transactions, both issued by Robert Wood Johnson University Hospital (Series 2013B and Series 2014B).</a:t>
            </a:r>
          </a:p>
          <a:p>
            <a:pPr marL="171450" indent="-171450">
              <a:buFont typeface="Arial" panose="020B0604020202020204" pitchFamily="34" charset="0"/>
              <a:buChar char="•"/>
            </a:pPr>
            <a:r>
              <a:rPr lang="en-US" sz="1100" dirty="0"/>
              <a:t>For split ratings, the lower rating scale was utilized for analysis.</a:t>
            </a:r>
          </a:p>
        </p:txBody>
      </p:sp>
      <p:sp>
        <p:nvSpPr>
          <p:cNvPr id="5" name="Text Placeholder 4">
            <a:extLst>
              <a:ext uri="{FF2B5EF4-FFF2-40B4-BE49-F238E27FC236}">
                <a16:creationId xmlns:a16="http://schemas.microsoft.com/office/drawing/2014/main" id="{650B0EDE-AC2A-4648-8C45-33DCB5641B96}"/>
              </a:ext>
            </a:extLst>
          </p:cNvPr>
          <p:cNvSpPr>
            <a:spLocks noGrp="1"/>
          </p:cNvSpPr>
          <p:nvPr>
            <p:ph type="body" idx="12"/>
          </p:nvPr>
        </p:nvSpPr>
        <p:spPr>
          <a:xfrm>
            <a:off x="446620" y="657305"/>
            <a:ext cx="3891065" cy="230832"/>
          </a:xfrm>
        </p:spPr>
        <p:txBody>
          <a:bodyPr>
            <a:noAutofit/>
          </a:bodyPr>
          <a:lstStyle/>
          <a:p>
            <a:pPr>
              <a:spcBef>
                <a:spcPts val="0"/>
              </a:spcBef>
            </a:pPr>
            <a:r>
              <a:rPr lang="en-US" sz="1800" dirty="0"/>
              <a:t>Observations</a:t>
            </a:r>
          </a:p>
        </p:txBody>
      </p:sp>
      <p:sp>
        <p:nvSpPr>
          <p:cNvPr id="7" name="Text Placeholder 4">
            <a:extLst>
              <a:ext uri="{FF2B5EF4-FFF2-40B4-BE49-F238E27FC236}">
                <a16:creationId xmlns:a16="http://schemas.microsoft.com/office/drawing/2014/main" id="{338B0156-A830-45C7-AC2A-808D0062F97E}"/>
              </a:ext>
            </a:extLst>
          </p:cNvPr>
          <p:cNvSpPr>
            <a:spLocks noGrp="1"/>
          </p:cNvSpPr>
          <p:nvPr>
            <p:ph type="body" idx="13"/>
          </p:nvPr>
        </p:nvSpPr>
        <p:spPr>
          <a:xfrm>
            <a:off x="4777855" y="657305"/>
            <a:ext cx="3890963" cy="230187"/>
          </a:xfrm>
        </p:spPr>
        <p:txBody>
          <a:bodyPr>
            <a:noAutofit/>
          </a:bodyPr>
          <a:lstStyle/>
          <a:p>
            <a:pPr>
              <a:spcBef>
                <a:spcPts val="0"/>
              </a:spcBef>
            </a:pPr>
            <a:r>
              <a:rPr lang="en-US" sz="1800" dirty="0"/>
              <a:t>Notes</a:t>
            </a:r>
          </a:p>
        </p:txBody>
      </p:sp>
      <p:sp>
        <p:nvSpPr>
          <p:cNvPr id="8" name="Content Placeholder 3">
            <a:extLst>
              <a:ext uri="{FF2B5EF4-FFF2-40B4-BE49-F238E27FC236}">
                <a16:creationId xmlns:a16="http://schemas.microsoft.com/office/drawing/2014/main" id="{4A370E6C-6E09-4381-8DE4-B02644CF50E9}"/>
              </a:ext>
            </a:extLst>
          </p:cNvPr>
          <p:cNvSpPr>
            <a:spLocks noGrp="1"/>
          </p:cNvSpPr>
          <p:nvPr>
            <p:ph sz="half" idx="1"/>
          </p:nvPr>
        </p:nvSpPr>
        <p:spPr>
          <a:xfrm>
            <a:off x="446620" y="1212272"/>
            <a:ext cx="3886200" cy="4883727"/>
          </a:xfrm>
        </p:spPr>
        <p:txBody>
          <a:bodyPr>
            <a:normAutofit/>
          </a:bodyPr>
          <a:lstStyle/>
          <a:p>
            <a:pPr marL="171450" indent="-171450">
              <a:buFont typeface="Arial" panose="020B0604020202020204" pitchFamily="34" charset="0"/>
              <a:buChar char="•"/>
            </a:pPr>
            <a:r>
              <a:rPr lang="en-US" sz="1100" dirty="0"/>
              <a:t>NJHCFFA’s issuance fees were the lowest of the sample group.</a:t>
            </a:r>
          </a:p>
          <a:p>
            <a:pPr marL="171450" indent="-171450">
              <a:buFont typeface="Arial" panose="020B0604020202020204" pitchFamily="34" charset="0"/>
              <a:buChar char="•"/>
            </a:pPr>
            <a:r>
              <a:rPr lang="en-US" sz="1100" dirty="0"/>
              <a:t>NJHCFFA’s annual fees were the highest of the sample group.</a:t>
            </a:r>
          </a:p>
          <a:p>
            <a:pPr marL="171450" indent="-171450">
              <a:buFont typeface="Arial" panose="020B0604020202020204" pitchFamily="34" charset="0"/>
              <a:buChar char="•"/>
            </a:pPr>
            <a:r>
              <a:rPr lang="en-US" sz="1100" dirty="0"/>
              <a:t>NJHCFFA’s fees on a total basis were also the highest of the sample group. Fees ranged from being 103% - 2,015% percent higher than other issuing authorities.</a:t>
            </a:r>
          </a:p>
          <a:p>
            <a:pPr marL="171450" indent="-171450">
              <a:buFont typeface="Arial" panose="020B0604020202020204" pitchFamily="34" charset="0"/>
              <a:buChar char="•"/>
            </a:pPr>
            <a:endParaRPr lang="en-US" sz="1100" dirty="0"/>
          </a:p>
          <a:p>
            <a:pPr marL="171450" indent="-171450">
              <a:buFont typeface="Arial" panose="020B0604020202020204" pitchFamily="34" charset="0"/>
              <a:buChar char="•"/>
            </a:pPr>
            <a:r>
              <a:rPr lang="en-US" sz="1100" dirty="0"/>
              <a:t>Of the 29 hypothetical restructurings, NJCHFFA deals had a lower TICs for 22 deals.</a:t>
            </a:r>
          </a:p>
          <a:p>
            <a:pPr marL="171450" indent="-171450">
              <a:buFont typeface="Arial" panose="020B0604020202020204" pitchFamily="34" charset="0"/>
              <a:buChar char="•"/>
            </a:pPr>
            <a:r>
              <a:rPr lang="en-US" sz="1100" dirty="0"/>
              <a:t>Seven (7) deals had a higher TIC.</a:t>
            </a:r>
          </a:p>
          <a:p>
            <a:pPr marL="171450" indent="-171450">
              <a:buFont typeface="Arial" panose="020B0604020202020204" pitchFamily="34" charset="0"/>
              <a:buChar char="•"/>
            </a:pPr>
            <a:r>
              <a:rPr lang="en-US" sz="1100" dirty="0"/>
              <a:t>Net Total Debt Service “saved” amounts to $159MM on $5.3bn of Par. </a:t>
            </a:r>
            <a:r>
              <a:rPr lang="en-US" sz="1100" b="1" dirty="0"/>
              <a:t>(17 bps based on the aggregate structure of the bonds)</a:t>
            </a:r>
          </a:p>
        </p:txBody>
      </p:sp>
    </p:spTree>
    <p:extLst>
      <p:ext uri="{BB962C8B-B14F-4D97-AF65-F5344CB8AC3E}">
        <p14:creationId xmlns:p14="http://schemas.microsoft.com/office/powerpoint/2010/main" val="2981852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72D81-DF5D-4148-BB01-FCCADE61B317}"/>
              </a:ext>
            </a:extLst>
          </p:cNvPr>
          <p:cNvSpPr>
            <a:spLocks noGrp="1"/>
          </p:cNvSpPr>
          <p:nvPr>
            <p:ph type="title"/>
          </p:nvPr>
        </p:nvSpPr>
        <p:spPr>
          <a:xfrm>
            <a:off x="451485" y="1006088"/>
            <a:ext cx="7886700" cy="256224"/>
          </a:xfrm>
        </p:spPr>
        <p:txBody>
          <a:bodyPr/>
          <a:lstStyle/>
          <a:p>
            <a:r>
              <a:rPr lang="en-US" dirty="0"/>
              <a:t>Issuer Services Comparison</a:t>
            </a:r>
          </a:p>
        </p:txBody>
      </p:sp>
      <p:sp>
        <p:nvSpPr>
          <p:cNvPr id="3" name="Text Placeholder 2">
            <a:extLst>
              <a:ext uri="{FF2B5EF4-FFF2-40B4-BE49-F238E27FC236}">
                <a16:creationId xmlns:a16="http://schemas.microsoft.com/office/drawing/2014/main" id="{F11FEBE0-8C75-43DE-BDA7-81118FE5E050}"/>
              </a:ext>
            </a:extLst>
          </p:cNvPr>
          <p:cNvSpPr>
            <a:spLocks noGrp="1"/>
          </p:cNvSpPr>
          <p:nvPr>
            <p:ph type="body" sz="quarter" idx="12"/>
          </p:nvPr>
        </p:nvSpPr>
        <p:spPr/>
        <p:txBody>
          <a:bodyPr/>
          <a:lstStyle/>
          <a:p>
            <a:endParaRPr lang="en-US"/>
          </a:p>
        </p:txBody>
      </p:sp>
      <p:graphicFrame>
        <p:nvGraphicFramePr>
          <p:cNvPr id="4" name="Table 4">
            <a:extLst>
              <a:ext uri="{FF2B5EF4-FFF2-40B4-BE49-F238E27FC236}">
                <a16:creationId xmlns:a16="http://schemas.microsoft.com/office/drawing/2014/main" id="{42758176-93C4-4F9C-969E-19033EC9CA53}"/>
              </a:ext>
            </a:extLst>
          </p:cNvPr>
          <p:cNvGraphicFramePr>
            <a:graphicFrameLocks noGrp="1"/>
          </p:cNvGraphicFramePr>
          <p:nvPr>
            <p:extLst>
              <p:ext uri="{D42A27DB-BD31-4B8C-83A1-F6EECF244321}">
                <p14:modId xmlns:p14="http://schemas.microsoft.com/office/powerpoint/2010/main" val="2907566754"/>
              </p:ext>
            </p:extLst>
          </p:nvPr>
        </p:nvGraphicFramePr>
        <p:xfrm>
          <a:off x="97631" y="1447799"/>
          <a:ext cx="8756968" cy="4768275"/>
        </p:xfrm>
        <a:graphic>
          <a:graphicData uri="http://schemas.openxmlformats.org/drawingml/2006/table">
            <a:tbl>
              <a:tblPr firstRow="1" bandRow="1">
                <a:tableStyleId>{5C22544A-7EE6-4342-B048-85BDC9FD1C3A}</a:tableStyleId>
              </a:tblPr>
              <a:tblGrid>
                <a:gridCol w="3170555">
                  <a:extLst>
                    <a:ext uri="{9D8B030D-6E8A-4147-A177-3AD203B41FA5}">
                      <a16:colId xmlns:a16="http://schemas.microsoft.com/office/drawing/2014/main" val="3120756844"/>
                    </a:ext>
                  </a:extLst>
                </a:gridCol>
                <a:gridCol w="1250548">
                  <a:extLst>
                    <a:ext uri="{9D8B030D-6E8A-4147-A177-3AD203B41FA5}">
                      <a16:colId xmlns:a16="http://schemas.microsoft.com/office/drawing/2014/main" val="883806347"/>
                    </a:ext>
                  </a:extLst>
                </a:gridCol>
                <a:gridCol w="1044025">
                  <a:extLst>
                    <a:ext uri="{9D8B030D-6E8A-4147-A177-3AD203B41FA5}">
                      <a16:colId xmlns:a16="http://schemas.microsoft.com/office/drawing/2014/main" val="4661935"/>
                    </a:ext>
                  </a:extLst>
                </a:gridCol>
                <a:gridCol w="1097280">
                  <a:extLst>
                    <a:ext uri="{9D8B030D-6E8A-4147-A177-3AD203B41FA5}">
                      <a16:colId xmlns:a16="http://schemas.microsoft.com/office/drawing/2014/main" val="3367958178"/>
                    </a:ext>
                  </a:extLst>
                </a:gridCol>
                <a:gridCol w="1097280">
                  <a:extLst>
                    <a:ext uri="{9D8B030D-6E8A-4147-A177-3AD203B41FA5}">
                      <a16:colId xmlns:a16="http://schemas.microsoft.com/office/drawing/2014/main" val="1373291604"/>
                    </a:ext>
                  </a:extLst>
                </a:gridCol>
                <a:gridCol w="1097280">
                  <a:extLst>
                    <a:ext uri="{9D8B030D-6E8A-4147-A177-3AD203B41FA5}">
                      <a16:colId xmlns:a16="http://schemas.microsoft.com/office/drawing/2014/main" val="1018406588"/>
                    </a:ext>
                  </a:extLst>
                </a:gridCol>
              </a:tblGrid>
              <a:tr h="465976">
                <a:tc>
                  <a:txBody>
                    <a:bodyPr/>
                    <a:lstStyle/>
                    <a:p>
                      <a:endParaRPr lang="en-US" dirty="0">
                        <a:solidFill>
                          <a:schemeClr val="tx1"/>
                        </a:solidFill>
                      </a:endParaRPr>
                    </a:p>
                  </a:txBody>
                  <a:tcPr/>
                </a:tc>
                <a:tc>
                  <a:txBody>
                    <a:bodyPr/>
                    <a:lstStyle/>
                    <a:p>
                      <a:pPr algn="ctr"/>
                      <a:r>
                        <a:rPr lang="en-US" dirty="0">
                          <a:solidFill>
                            <a:schemeClr val="tx1"/>
                          </a:solidFill>
                        </a:rPr>
                        <a:t>NJHCFFA</a:t>
                      </a:r>
                    </a:p>
                  </a:txBody>
                  <a:tcPr/>
                </a:tc>
                <a:tc>
                  <a:txBody>
                    <a:bodyPr/>
                    <a:lstStyle/>
                    <a:p>
                      <a:pPr algn="ctr"/>
                      <a:r>
                        <a:rPr lang="en-US" dirty="0">
                          <a:solidFill>
                            <a:schemeClr val="tx1"/>
                          </a:solidFill>
                        </a:rPr>
                        <a:t>CEFA</a:t>
                      </a:r>
                    </a:p>
                  </a:txBody>
                  <a:tcPr/>
                </a:tc>
                <a:tc>
                  <a:txBody>
                    <a:bodyPr/>
                    <a:lstStyle/>
                    <a:p>
                      <a:pPr algn="ctr"/>
                      <a:r>
                        <a:rPr lang="en-US" dirty="0">
                          <a:solidFill>
                            <a:schemeClr val="tx1"/>
                          </a:solidFill>
                        </a:rPr>
                        <a:t>MDFA</a:t>
                      </a:r>
                    </a:p>
                  </a:txBody>
                  <a:tcPr/>
                </a:tc>
                <a:tc>
                  <a:txBody>
                    <a:bodyPr/>
                    <a:lstStyle/>
                    <a:p>
                      <a:pPr algn="ctr"/>
                      <a:r>
                        <a:rPr lang="en-US" dirty="0">
                          <a:solidFill>
                            <a:schemeClr val="tx1"/>
                          </a:solidFill>
                        </a:rPr>
                        <a:t>PIDC</a:t>
                      </a:r>
                    </a:p>
                  </a:txBody>
                  <a:tcPr/>
                </a:tc>
                <a:tc>
                  <a:txBody>
                    <a:bodyPr/>
                    <a:lstStyle/>
                    <a:p>
                      <a:pPr algn="ctr"/>
                      <a:r>
                        <a:rPr lang="en-US" dirty="0">
                          <a:solidFill>
                            <a:schemeClr val="tx1"/>
                          </a:solidFill>
                        </a:rPr>
                        <a:t>PFA</a:t>
                      </a:r>
                    </a:p>
                  </a:txBody>
                  <a:tcPr/>
                </a:tc>
                <a:extLst>
                  <a:ext uri="{0D108BD9-81ED-4DB2-BD59-A6C34878D82A}">
                    <a16:rowId xmlns:a16="http://schemas.microsoft.com/office/drawing/2014/main" val="1429940105"/>
                  </a:ext>
                </a:extLst>
              </a:tr>
              <a:tr h="574491">
                <a:tc>
                  <a:txBody>
                    <a:bodyPr/>
                    <a:lstStyle/>
                    <a:p>
                      <a:r>
                        <a:rPr lang="en-US" sz="1200" dirty="0"/>
                        <a:t>Deal Due Diligence and Document Review</a:t>
                      </a:r>
                    </a:p>
                  </a:txBody>
                  <a:tcPr anchor="ctr"/>
                </a:tc>
                <a:tc>
                  <a:txBody>
                    <a:bodyPr/>
                    <a:lstStyle/>
                    <a:p>
                      <a:pPr algn="ctr"/>
                      <a:r>
                        <a:rPr kumimoji="0" lang="en-US" sz="1800" b="0" i="0" u="none" strike="noStrike" kern="1200" cap="none" spc="0" normalizeH="0" baseline="0" noProof="0" dirty="0">
                          <a:ln>
                            <a:noFill/>
                          </a:ln>
                          <a:solidFill>
                            <a:srgbClr val="70AD47">
                              <a:lumMod val="50000"/>
                            </a:srgbClr>
                          </a:solidFill>
                          <a:effectLst/>
                          <a:uLnTx/>
                          <a:uFillTx/>
                          <a:latin typeface="Wingdings 2" panose="05020102010507070707" pitchFamily="18" charset="2"/>
                          <a:ea typeface="+mn-ea"/>
                          <a:cs typeface="+mn-cs"/>
                        </a:rPr>
                        <a:t>P</a:t>
                      </a:r>
                      <a:endParaRPr lang="en-US" dirty="0">
                        <a:solidFill>
                          <a:schemeClr val="accent6">
                            <a:lumMod val="50000"/>
                          </a:schemeClr>
                        </a:solidFill>
                        <a:latin typeface="Wingdings 2" panose="05020102010507070707" pitchFamily="18" charset="2"/>
                      </a:endParaRPr>
                    </a:p>
                  </a:txBody>
                  <a:tcPr anchor="ctr"/>
                </a:tc>
                <a:tc>
                  <a:txBody>
                    <a:bodyPr/>
                    <a:lstStyle/>
                    <a:p>
                      <a:pPr algn="ctr"/>
                      <a:r>
                        <a:rPr kumimoji="0" lang="en-US" sz="1800" b="0" i="0" u="none" strike="noStrike" kern="1200" cap="none" spc="0" normalizeH="0" baseline="0" noProof="0">
                          <a:ln>
                            <a:noFill/>
                          </a:ln>
                          <a:solidFill>
                            <a:srgbClr val="70AD47">
                              <a:lumMod val="50000"/>
                            </a:srgbClr>
                          </a:solidFill>
                          <a:effectLst/>
                          <a:uLnTx/>
                          <a:uFillTx/>
                          <a:latin typeface="Wingdings 2" panose="05020102010507070707" pitchFamily="18" charset="2"/>
                          <a:ea typeface="+mn-ea"/>
                          <a:cs typeface="+mn-cs"/>
                        </a:rPr>
                        <a:t>P</a:t>
                      </a:r>
                      <a:endParaRPr lang="en-US" dirty="0">
                        <a:latin typeface="Wingdings 2" panose="05020102010507070707" pitchFamily="18" charset="2"/>
                      </a:endParaRPr>
                    </a:p>
                  </a:txBody>
                  <a:tcPr anchor="ctr"/>
                </a:tc>
                <a:tc>
                  <a:txBody>
                    <a:bodyPr/>
                    <a:lstStyle/>
                    <a:p>
                      <a:pPr algn="ctr"/>
                      <a:r>
                        <a:rPr kumimoji="0" lang="en-US" sz="1800" b="0" i="0" u="none" strike="noStrike" kern="1200" cap="none" spc="0" normalizeH="0" baseline="0" noProof="0">
                          <a:ln>
                            <a:noFill/>
                          </a:ln>
                          <a:solidFill>
                            <a:srgbClr val="70AD47">
                              <a:lumMod val="50000"/>
                            </a:srgbClr>
                          </a:solidFill>
                          <a:effectLst/>
                          <a:uLnTx/>
                          <a:uFillTx/>
                          <a:latin typeface="Wingdings 2" panose="05020102010507070707" pitchFamily="18" charset="2"/>
                          <a:ea typeface="+mn-ea"/>
                          <a:cs typeface="+mn-cs"/>
                        </a:rPr>
                        <a:t>P</a:t>
                      </a:r>
                      <a:endParaRPr lang="en-US" dirty="0">
                        <a:latin typeface="Wingdings 2" panose="05020102010507070707" pitchFamily="18" charset="2"/>
                      </a:endParaRPr>
                    </a:p>
                  </a:txBody>
                  <a:tcPr anchor="ctr"/>
                </a:tc>
                <a:tc>
                  <a:txBody>
                    <a:bodyPr/>
                    <a:lstStyle/>
                    <a:p>
                      <a:pPr algn="ctr"/>
                      <a:r>
                        <a:rPr kumimoji="0" lang="en-US" sz="1800" b="0" i="0" u="none" strike="noStrike" kern="1200" cap="none" spc="0" normalizeH="0" baseline="0" noProof="0">
                          <a:ln>
                            <a:noFill/>
                          </a:ln>
                          <a:solidFill>
                            <a:srgbClr val="70AD47">
                              <a:lumMod val="50000"/>
                            </a:srgbClr>
                          </a:solidFill>
                          <a:effectLst/>
                          <a:uLnTx/>
                          <a:uFillTx/>
                          <a:latin typeface="Wingdings 2" panose="05020102010507070707" pitchFamily="18" charset="2"/>
                          <a:ea typeface="+mn-ea"/>
                          <a:cs typeface="+mn-cs"/>
                        </a:rPr>
                        <a:t>P</a:t>
                      </a:r>
                      <a:endParaRPr lang="en-US" dirty="0">
                        <a:latin typeface="Wingdings 2" panose="05020102010507070707" pitchFamily="18" charset="2"/>
                      </a:endParaRPr>
                    </a:p>
                  </a:txBody>
                  <a:tcPr anchor="ctr"/>
                </a:tc>
                <a:tc>
                  <a:txBody>
                    <a:bodyPr/>
                    <a:lstStyle/>
                    <a:p>
                      <a:pPr algn="ctr"/>
                      <a:r>
                        <a:rPr kumimoji="0" lang="en-US" sz="1800" b="0" i="0" u="none" strike="noStrike" kern="1200" cap="none" spc="0" normalizeH="0" baseline="0" noProof="0">
                          <a:ln>
                            <a:noFill/>
                          </a:ln>
                          <a:solidFill>
                            <a:srgbClr val="70AD47">
                              <a:lumMod val="50000"/>
                            </a:srgbClr>
                          </a:solidFill>
                          <a:effectLst/>
                          <a:uLnTx/>
                          <a:uFillTx/>
                          <a:latin typeface="Wingdings 2" panose="05020102010507070707" pitchFamily="18" charset="2"/>
                          <a:ea typeface="+mn-ea"/>
                          <a:cs typeface="+mn-cs"/>
                        </a:rPr>
                        <a:t>P</a:t>
                      </a:r>
                      <a:endParaRPr lang="en-US" dirty="0">
                        <a:solidFill>
                          <a:srgbClr val="C00000"/>
                        </a:solidFill>
                        <a:latin typeface="Wingdings 2" panose="05020102010507070707" pitchFamily="18" charset="2"/>
                      </a:endParaRPr>
                    </a:p>
                  </a:txBody>
                  <a:tcPr anchor="ctr"/>
                </a:tc>
                <a:extLst>
                  <a:ext uri="{0D108BD9-81ED-4DB2-BD59-A6C34878D82A}">
                    <a16:rowId xmlns:a16="http://schemas.microsoft.com/office/drawing/2014/main" val="2992490493"/>
                  </a:ext>
                </a:extLst>
              </a:tr>
              <a:tr h="465976">
                <a:tc>
                  <a:txBody>
                    <a:bodyPr/>
                    <a:lstStyle/>
                    <a:p>
                      <a:r>
                        <a:rPr lang="en-US" sz="1200" dirty="0"/>
                        <a:t>Tax-Exempt Process Management</a:t>
                      </a:r>
                    </a:p>
                  </a:txBody>
                  <a:tcPr anchor="ctr"/>
                </a:tc>
                <a:tc>
                  <a:txBody>
                    <a:bodyPr/>
                    <a:lstStyle/>
                    <a:p>
                      <a:pPr algn="ctr"/>
                      <a:r>
                        <a:rPr kumimoji="0" lang="en-US" sz="1800" b="0" i="0" u="none" strike="noStrike" kern="1200" cap="none" spc="0" normalizeH="0" baseline="0" noProof="0" dirty="0">
                          <a:ln>
                            <a:noFill/>
                          </a:ln>
                          <a:solidFill>
                            <a:srgbClr val="70AD47">
                              <a:lumMod val="50000"/>
                            </a:srgbClr>
                          </a:solidFill>
                          <a:effectLst/>
                          <a:uLnTx/>
                          <a:uFillTx/>
                          <a:latin typeface="Wingdings 2" panose="05020102010507070707" pitchFamily="18" charset="2"/>
                          <a:ea typeface="+mn-ea"/>
                          <a:cs typeface="+mn-cs"/>
                        </a:rPr>
                        <a:t>P</a:t>
                      </a:r>
                      <a:endParaRPr lang="en-US" dirty="0">
                        <a:solidFill>
                          <a:schemeClr val="accent6">
                            <a:lumMod val="50000"/>
                          </a:schemeClr>
                        </a:solidFill>
                        <a:latin typeface="Wingdings 2" panose="05020102010507070707" pitchFamily="18" charset="2"/>
                      </a:endParaRPr>
                    </a:p>
                  </a:txBody>
                  <a:tcPr anchor="ctr"/>
                </a:tc>
                <a:tc>
                  <a:txBody>
                    <a:bodyPr/>
                    <a:lstStyle/>
                    <a:p>
                      <a:pPr algn="ctr"/>
                      <a:r>
                        <a:rPr kumimoji="0" lang="en-US" sz="1800" b="0" i="0" u="none" strike="noStrike" kern="1200" cap="none" spc="0" normalizeH="0" baseline="0" noProof="0" dirty="0">
                          <a:ln>
                            <a:noFill/>
                          </a:ln>
                          <a:solidFill>
                            <a:srgbClr val="70AD47">
                              <a:lumMod val="50000"/>
                            </a:srgbClr>
                          </a:solidFill>
                          <a:effectLst/>
                          <a:uLnTx/>
                          <a:uFillTx/>
                          <a:latin typeface="Wingdings 2" panose="05020102010507070707" pitchFamily="18" charset="2"/>
                          <a:ea typeface="+mn-ea"/>
                          <a:cs typeface="+mn-cs"/>
                        </a:rPr>
                        <a:t>P</a:t>
                      </a:r>
                      <a:endParaRPr lang="en-US" dirty="0">
                        <a:latin typeface="Wingdings 2" panose="05020102010507070707" pitchFamily="18" charset="2"/>
                      </a:endParaRPr>
                    </a:p>
                  </a:txBody>
                  <a:tcPr anchor="ctr"/>
                </a:tc>
                <a:tc>
                  <a:txBody>
                    <a:bodyPr/>
                    <a:lstStyle/>
                    <a:p>
                      <a:pPr algn="ctr"/>
                      <a:r>
                        <a:rPr kumimoji="0" lang="en-US" sz="1800" b="0" i="0" u="none" strike="noStrike" kern="1200" cap="none" spc="0" normalizeH="0" baseline="0" noProof="0" dirty="0">
                          <a:ln>
                            <a:noFill/>
                          </a:ln>
                          <a:solidFill>
                            <a:srgbClr val="70AD47">
                              <a:lumMod val="50000"/>
                            </a:srgbClr>
                          </a:solidFill>
                          <a:effectLst/>
                          <a:uLnTx/>
                          <a:uFillTx/>
                          <a:latin typeface="Wingdings 2" panose="05020102010507070707" pitchFamily="18" charset="2"/>
                          <a:ea typeface="+mn-ea"/>
                          <a:cs typeface="+mn-cs"/>
                        </a:rPr>
                        <a:t>P</a:t>
                      </a:r>
                      <a:endParaRPr lang="en-US" dirty="0">
                        <a:latin typeface="Wingdings 2" panose="05020102010507070707" pitchFamily="18" charset="2"/>
                      </a:endParaRPr>
                    </a:p>
                  </a:txBody>
                  <a:tcPr anchor="ctr"/>
                </a:tc>
                <a:tc>
                  <a:txBody>
                    <a:bodyPr/>
                    <a:lstStyle/>
                    <a:p>
                      <a:pPr algn="ctr"/>
                      <a:r>
                        <a:rPr kumimoji="0" lang="en-US" sz="1800" b="0" i="0" u="none" strike="noStrike" kern="1200" cap="none" spc="0" normalizeH="0" baseline="0" noProof="0" dirty="0">
                          <a:ln>
                            <a:noFill/>
                          </a:ln>
                          <a:solidFill>
                            <a:srgbClr val="70AD47">
                              <a:lumMod val="50000"/>
                            </a:srgbClr>
                          </a:solidFill>
                          <a:effectLst/>
                          <a:uLnTx/>
                          <a:uFillTx/>
                          <a:latin typeface="Wingdings 2" panose="05020102010507070707" pitchFamily="18" charset="2"/>
                          <a:ea typeface="+mn-ea"/>
                          <a:cs typeface="+mn-cs"/>
                        </a:rPr>
                        <a:t>P</a:t>
                      </a:r>
                      <a:endParaRPr lang="en-US" dirty="0">
                        <a:latin typeface="Wingdings 2" panose="05020102010507070707" pitchFamily="18" charset="2"/>
                      </a:endParaRPr>
                    </a:p>
                  </a:txBody>
                  <a:tcPr anchor="ctr"/>
                </a:tc>
                <a:tc>
                  <a:txBody>
                    <a:bodyPr/>
                    <a:lstStyle/>
                    <a:p>
                      <a:pPr algn="ctr"/>
                      <a:r>
                        <a:rPr kumimoji="0" lang="en-US" sz="1800" b="0" i="0" u="none" strike="noStrike" kern="1200" cap="none" spc="0" normalizeH="0" baseline="0" noProof="0" dirty="0">
                          <a:ln>
                            <a:noFill/>
                          </a:ln>
                          <a:solidFill>
                            <a:srgbClr val="70AD47">
                              <a:lumMod val="50000"/>
                            </a:srgbClr>
                          </a:solidFill>
                          <a:effectLst/>
                          <a:uLnTx/>
                          <a:uFillTx/>
                          <a:latin typeface="Wingdings 2" panose="05020102010507070707" pitchFamily="18" charset="2"/>
                          <a:ea typeface="+mn-ea"/>
                          <a:cs typeface="+mn-cs"/>
                        </a:rPr>
                        <a:t>P</a:t>
                      </a:r>
                      <a:endParaRPr lang="en-US" dirty="0">
                        <a:solidFill>
                          <a:srgbClr val="C00000"/>
                        </a:solidFill>
                        <a:latin typeface="Wingdings 2" panose="05020102010507070707" pitchFamily="18" charset="2"/>
                      </a:endParaRPr>
                    </a:p>
                  </a:txBody>
                  <a:tcPr anchor="ctr"/>
                </a:tc>
                <a:extLst>
                  <a:ext uri="{0D108BD9-81ED-4DB2-BD59-A6C34878D82A}">
                    <a16:rowId xmlns:a16="http://schemas.microsoft.com/office/drawing/2014/main" val="223907594"/>
                  </a:ext>
                </a:extLst>
              </a:tr>
              <a:tr h="465976">
                <a:tc>
                  <a:txBody>
                    <a:bodyPr/>
                    <a:lstStyle/>
                    <a:p>
                      <a:r>
                        <a:rPr lang="en-US" sz="1200" dirty="0"/>
                        <a:t>Post Issuance Compliance Monitoring</a:t>
                      </a:r>
                    </a:p>
                  </a:txBody>
                  <a:tcPr anchor="ctr"/>
                </a:tc>
                <a:tc>
                  <a:txBody>
                    <a:bodyPr/>
                    <a:lstStyle/>
                    <a:p>
                      <a:pPr algn="ctr"/>
                      <a:r>
                        <a:rPr kumimoji="0" lang="en-US" sz="1800" b="0" i="0" u="none" strike="noStrike" kern="1200" cap="none" spc="0" normalizeH="0" baseline="0" noProof="0" dirty="0">
                          <a:ln>
                            <a:noFill/>
                          </a:ln>
                          <a:solidFill>
                            <a:srgbClr val="70AD47">
                              <a:lumMod val="50000"/>
                            </a:srgbClr>
                          </a:solidFill>
                          <a:effectLst/>
                          <a:uLnTx/>
                          <a:uFillTx/>
                          <a:latin typeface="Wingdings 2" panose="05020102010507070707" pitchFamily="18" charset="2"/>
                          <a:ea typeface="+mn-ea"/>
                          <a:cs typeface="+mn-cs"/>
                        </a:rPr>
                        <a:t>P</a:t>
                      </a:r>
                      <a:endParaRPr lang="en-US" dirty="0">
                        <a:solidFill>
                          <a:schemeClr val="accent6">
                            <a:lumMod val="50000"/>
                          </a:schemeClr>
                        </a:solidFill>
                        <a:latin typeface="Wingdings 2" panose="05020102010507070707" pitchFamily="18" charset="2"/>
                      </a:endParaRPr>
                    </a:p>
                  </a:txBody>
                  <a:tcPr anchor="ctr"/>
                </a:tc>
                <a:tc>
                  <a:txBody>
                    <a:bodyPr/>
                    <a:lstStyle/>
                    <a:p>
                      <a:pPr algn="ctr"/>
                      <a:r>
                        <a:rPr kumimoji="0" lang="en-US" sz="1800" b="0" i="0" u="none" strike="noStrike" kern="1200" cap="none" spc="0" normalizeH="0" baseline="0" noProof="0" dirty="0">
                          <a:ln>
                            <a:noFill/>
                          </a:ln>
                          <a:solidFill>
                            <a:srgbClr val="70AD47">
                              <a:lumMod val="50000"/>
                            </a:srgbClr>
                          </a:solidFill>
                          <a:effectLst/>
                          <a:uLnTx/>
                          <a:uFillTx/>
                          <a:latin typeface="Wingdings 2" panose="05020102010507070707" pitchFamily="18" charset="2"/>
                          <a:ea typeface="+mn-ea"/>
                          <a:cs typeface="+mn-cs"/>
                        </a:rPr>
                        <a:t>P</a:t>
                      </a:r>
                      <a:endParaRPr lang="en-US" dirty="0">
                        <a:latin typeface="Wingdings 2" panose="05020102010507070707" pitchFamily="18" charset="2"/>
                      </a:endParaRPr>
                    </a:p>
                  </a:txBody>
                  <a:tcPr anchor="ctr"/>
                </a:tc>
                <a:tc>
                  <a:txBody>
                    <a:bodyPr/>
                    <a:lstStyle/>
                    <a:p>
                      <a:pPr algn="ctr"/>
                      <a:r>
                        <a:rPr kumimoji="0" lang="en-US" sz="1800" b="0" i="0" u="none" strike="noStrike" kern="1200" cap="none" spc="0" normalizeH="0" baseline="0" noProof="0" dirty="0">
                          <a:ln>
                            <a:noFill/>
                          </a:ln>
                          <a:solidFill>
                            <a:srgbClr val="70AD47">
                              <a:lumMod val="50000"/>
                            </a:srgbClr>
                          </a:solidFill>
                          <a:effectLst/>
                          <a:uLnTx/>
                          <a:uFillTx/>
                          <a:latin typeface="Wingdings 2" panose="05020102010507070707" pitchFamily="18" charset="2"/>
                          <a:ea typeface="+mn-ea"/>
                          <a:cs typeface="+mn-cs"/>
                        </a:rPr>
                        <a:t>P</a:t>
                      </a:r>
                      <a:endParaRPr lang="en-US" dirty="0">
                        <a:latin typeface="Wingdings 2" panose="05020102010507070707" pitchFamily="18" charset="2"/>
                      </a:endParaRPr>
                    </a:p>
                  </a:txBody>
                  <a:tcPr anchor="ctr"/>
                </a:tc>
                <a:tc>
                  <a:txBody>
                    <a:bodyPr/>
                    <a:lstStyle/>
                    <a:p>
                      <a:pPr algn="ctr"/>
                      <a:r>
                        <a:rPr kumimoji="0" lang="en-US" sz="1800" b="0" i="0" u="none" strike="noStrike" kern="1200" cap="none" spc="0" normalizeH="0" baseline="0" noProof="0" dirty="0">
                          <a:ln>
                            <a:noFill/>
                          </a:ln>
                          <a:solidFill>
                            <a:srgbClr val="70AD47">
                              <a:lumMod val="50000"/>
                            </a:srgbClr>
                          </a:solidFill>
                          <a:effectLst/>
                          <a:uLnTx/>
                          <a:uFillTx/>
                          <a:latin typeface="Wingdings 2" panose="05020102010507070707" pitchFamily="18" charset="2"/>
                          <a:ea typeface="+mn-ea"/>
                          <a:cs typeface="+mn-cs"/>
                        </a:rPr>
                        <a:t>P</a:t>
                      </a:r>
                      <a:endParaRPr lang="en-US" dirty="0">
                        <a:latin typeface="Wingdings 2" panose="05020102010507070707" pitchFamily="18" charset="2"/>
                      </a:endParaRPr>
                    </a:p>
                  </a:txBody>
                  <a:tcPr anchor="ctr"/>
                </a:tc>
                <a:tc>
                  <a:txBody>
                    <a:bodyPr/>
                    <a:lstStyle/>
                    <a:p>
                      <a:pPr algn="ctr"/>
                      <a:r>
                        <a:rPr kumimoji="0" lang="en-US" sz="1800" b="0" i="0" u="none" strike="noStrike" kern="1200" cap="none" spc="0" normalizeH="0" baseline="0" noProof="0" dirty="0">
                          <a:ln>
                            <a:noFill/>
                          </a:ln>
                          <a:solidFill>
                            <a:srgbClr val="70AD47">
                              <a:lumMod val="50000"/>
                            </a:srgbClr>
                          </a:solidFill>
                          <a:effectLst/>
                          <a:uLnTx/>
                          <a:uFillTx/>
                          <a:latin typeface="Wingdings 2" panose="05020102010507070707" pitchFamily="18" charset="2"/>
                          <a:ea typeface="+mn-ea"/>
                          <a:cs typeface="+mn-cs"/>
                        </a:rPr>
                        <a:t>P</a:t>
                      </a:r>
                      <a:endParaRPr lang="en-US" dirty="0">
                        <a:solidFill>
                          <a:srgbClr val="C00000"/>
                        </a:solidFill>
                        <a:latin typeface="Wingdings 2" panose="05020102010507070707" pitchFamily="18" charset="2"/>
                      </a:endParaRPr>
                    </a:p>
                  </a:txBody>
                  <a:tcPr anchor="ctr"/>
                </a:tc>
                <a:extLst>
                  <a:ext uri="{0D108BD9-81ED-4DB2-BD59-A6C34878D82A}">
                    <a16:rowId xmlns:a16="http://schemas.microsoft.com/office/drawing/2014/main" val="580750437"/>
                  </a:ext>
                </a:extLst>
              </a:tr>
              <a:tr h="465976">
                <a:tc>
                  <a:txBody>
                    <a:bodyPr/>
                    <a:lstStyle/>
                    <a:p>
                      <a:r>
                        <a:rPr lang="en-US" sz="1200" dirty="0"/>
                        <a:t>Financial Monitoring</a:t>
                      </a:r>
                    </a:p>
                  </a:txBody>
                  <a:tcPr anchor="ctr"/>
                </a:tc>
                <a:tc>
                  <a:txBody>
                    <a:bodyPr/>
                    <a:lstStyle/>
                    <a:p>
                      <a:pPr algn="ctr"/>
                      <a:r>
                        <a:rPr lang="en-US" dirty="0">
                          <a:solidFill>
                            <a:schemeClr val="accent6">
                              <a:lumMod val="50000"/>
                            </a:schemeClr>
                          </a:solidFill>
                          <a:latin typeface="Wingdings 2" panose="05020102010507070707" pitchFamily="18" charset="2"/>
                        </a:rPr>
                        <a:t>P</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C00000"/>
                          </a:solidFill>
                          <a:effectLst/>
                          <a:uLnTx/>
                          <a:uFillTx/>
                          <a:latin typeface="Wingdings 2" panose="05020102010507070707" pitchFamily="18" charset="2"/>
                          <a:ea typeface="+mn-ea"/>
                          <a:cs typeface="+mn-cs"/>
                        </a:rPr>
                        <a:t>X</a:t>
                      </a:r>
                      <a:endParaRPr kumimoji="0" lang="en-US" sz="1800" b="0" i="0" u="none" strike="noStrike" kern="1200" cap="none" spc="0" normalizeH="0" baseline="0" noProof="0" dirty="0">
                        <a:ln>
                          <a:noFill/>
                        </a:ln>
                        <a:solidFill>
                          <a:srgbClr val="000000"/>
                        </a:solidFill>
                        <a:effectLst/>
                        <a:uLnTx/>
                        <a:uFillTx/>
                        <a:latin typeface="Wingdings 2" panose="05020102010507070707" pitchFamily="18" charset="2"/>
                        <a:ea typeface="+mn-ea"/>
                        <a:cs typeface="+mn-cs"/>
                      </a:endParaRPr>
                    </a:p>
                  </a:txBody>
                  <a:tcPr anchor="ctr"/>
                </a:tc>
                <a:tc>
                  <a:txBody>
                    <a:bodyPr/>
                    <a:lstStyle/>
                    <a:p>
                      <a:pPr algn="ctr"/>
                      <a:r>
                        <a:rPr kumimoji="0" lang="en-US" sz="1800" b="0" i="0" u="none" strike="noStrike" kern="1200" cap="none" spc="0" normalizeH="0" baseline="0" noProof="0" dirty="0">
                          <a:ln>
                            <a:noFill/>
                          </a:ln>
                          <a:solidFill>
                            <a:srgbClr val="C00000"/>
                          </a:solidFill>
                          <a:effectLst/>
                          <a:uLnTx/>
                          <a:uFillTx/>
                          <a:latin typeface="Wingdings 2" panose="05020102010507070707" pitchFamily="18" charset="2"/>
                          <a:ea typeface="+mn-ea"/>
                          <a:cs typeface="+mn-cs"/>
                        </a:rPr>
                        <a:t>X</a:t>
                      </a:r>
                      <a:endParaRPr lang="en-US" dirty="0">
                        <a:latin typeface="Wingdings 2" panose="05020102010507070707" pitchFamily="18" charset="2"/>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C00000"/>
                          </a:solidFill>
                          <a:effectLst/>
                          <a:uLnTx/>
                          <a:uFillTx/>
                          <a:latin typeface="Wingdings 2" panose="05020102010507070707" pitchFamily="18" charset="2"/>
                          <a:ea typeface="+mn-ea"/>
                          <a:cs typeface="+mn-cs"/>
                        </a:rPr>
                        <a:t>X</a:t>
                      </a:r>
                      <a:endParaRPr kumimoji="0" lang="en-US" sz="1800" b="0" i="0" u="none" strike="noStrike" kern="1200" cap="none" spc="0" normalizeH="0" baseline="0" noProof="0" dirty="0">
                        <a:ln>
                          <a:noFill/>
                        </a:ln>
                        <a:solidFill>
                          <a:srgbClr val="000000"/>
                        </a:solidFill>
                        <a:effectLst/>
                        <a:uLnTx/>
                        <a:uFillTx/>
                        <a:latin typeface="Wingdings 2" panose="05020102010507070707" pitchFamily="18" charset="2"/>
                        <a:ea typeface="+mn-ea"/>
                        <a:cs typeface="+mn-cs"/>
                      </a:endParaRPr>
                    </a:p>
                  </a:txBody>
                  <a:tcPr anchor="ctr"/>
                </a:tc>
                <a:tc>
                  <a:txBody>
                    <a:bodyPr/>
                    <a:lstStyle/>
                    <a:p>
                      <a:pPr algn="ctr"/>
                      <a:r>
                        <a:rPr lang="en-US" dirty="0">
                          <a:solidFill>
                            <a:srgbClr val="C00000"/>
                          </a:solidFill>
                          <a:latin typeface="Wingdings 2" panose="05020102010507070707" pitchFamily="18" charset="2"/>
                        </a:rPr>
                        <a:t>X</a:t>
                      </a:r>
                    </a:p>
                  </a:txBody>
                  <a:tcPr anchor="ctr"/>
                </a:tc>
                <a:extLst>
                  <a:ext uri="{0D108BD9-81ED-4DB2-BD59-A6C34878D82A}">
                    <a16:rowId xmlns:a16="http://schemas.microsoft.com/office/drawing/2014/main" val="2385662506"/>
                  </a:ext>
                </a:extLst>
              </a:tr>
              <a:tr h="465976">
                <a:tc>
                  <a:txBody>
                    <a:bodyPr/>
                    <a:lstStyle/>
                    <a:p>
                      <a:r>
                        <a:rPr lang="en-US" sz="1200" dirty="0"/>
                        <a:t>Quarterly Financial Reporting</a:t>
                      </a:r>
                    </a:p>
                  </a:txBody>
                  <a:tcPr anchor="ctr"/>
                </a:tc>
                <a:tc>
                  <a:txBody>
                    <a:bodyPr/>
                    <a:lstStyle/>
                    <a:p>
                      <a:pPr algn="ctr"/>
                      <a:r>
                        <a:rPr lang="en-US" dirty="0">
                          <a:solidFill>
                            <a:schemeClr val="accent6">
                              <a:lumMod val="50000"/>
                            </a:schemeClr>
                          </a:solidFill>
                          <a:latin typeface="Wingdings 2" panose="05020102010507070707" pitchFamily="18" charset="2"/>
                        </a:rPr>
                        <a:t>P</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C00000"/>
                          </a:solidFill>
                          <a:effectLst/>
                          <a:uLnTx/>
                          <a:uFillTx/>
                          <a:latin typeface="Wingdings 2" panose="05020102010507070707" pitchFamily="18" charset="2"/>
                          <a:ea typeface="+mn-ea"/>
                          <a:cs typeface="+mn-cs"/>
                        </a:rPr>
                        <a:t>X</a:t>
                      </a:r>
                      <a:endParaRPr kumimoji="0" lang="en-US" sz="1800" b="0" i="0" u="none" strike="noStrike" kern="1200" cap="none" spc="0" normalizeH="0" baseline="0" noProof="0" dirty="0">
                        <a:ln>
                          <a:noFill/>
                        </a:ln>
                        <a:solidFill>
                          <a:srgbClr val="000000"/>
                        </a:solidFill>
                        <a:effectLst/>
                        <a:uLnTx/>
                        <a:uFillTx/>
                        <a:latin typeface="Wingdings 2" panose="05020102010507070707" pitchFamily="18" charset="2"/>
                        <a:ea typeface="+mn-ea"/>
                        <a:cs typeface="+mn-cs"/>
                      </a:endParaRPr>
                    </a:p>
                  </a:txBody>
                  <a:tcPr anchor="ctr"/>
                </a:tc>
                <a:tc>
                  <a:txBody>
                    <a:bodyPr/>
                    <a:lstStyle/>
                    <a:p>
                      <a:pPr algn="ctr"/>
                      <a:r>
                        <a:rPr kumimoji="0" lang="en-US" sz="1800" b="0" i="0" u="none" strike="noStrike" kern="1200" cap="none" spc="0" normalizeH="0" baseline="0" noProof="0" dirty="0">
                          <a:ln>
                            <a:noFill/>
                          </a:ln>
                          <a:solidFill>
                            <a:srgbClr val="C00000"/>
                          </a:solidFill>
                          <a:effectLst/>
                          <a:uLnTx/>
                          <a:uFillTx/>
                          <a:latin typeface="Wingdings 2" panose="05020102010507070707" pitchFamily="18" charset="2"/>
                          <a:ea typeface="+mn-ea"/>
                          <a:cs typeface="+mn-cs"/>
                        </a:rPr>
                        <a:t>X</a:t>
                      </a:r>
                      <a:endParaRPr lang="en-US" dirty="0">
                        <a:latin typeface="Wingdings 2" panose="05020102010507070707" pitchFamily="18" charset="2"/>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C00000"/>
                          </a:solidFill>
                          <a:effectLst/>
                          <a:uLnTx/>
                          <a:uFillTx/>
                          <a:latin typeface="Wingdings 2" panose="05020102010507070707" pitchFamily="18" charset="2"/>
                          <a:ea typeface="+mn-ea"/>
                          <a:cs typeface="+mn-cs"/>
                        </a:rPr>
                        <a:t>X</a:t>
                      </a:r>
                      <a:endParaRPr kumimoji="0" lang="en-US" sz="1800" b="0" i="0" u="none" strike="noStrike" kern="1200" cap="none" spc="0" normalizeH="0" baseline="0" noProof="0" dirty="0">
                        <a:ln>
                          <a:noFill/>
                        </a:ln>
                        <a:solidFill>
                          <a:srgbClr val="000000"/>
                        </a:solidFill>
                        <a:effectLst/>
                        <a:uLnTx/>
                        <a:uFillTx/>
                        <a:latin typeface="Wingdings 2" panose="05020102010507070707" pitchFamily="18" charset="2"/>
                        <a:ea typeface="+mn-ea"/>
                        <a:cs typeface="+mn-cs"/>
                      </a:endParaRPr>
                    </a:p>
                  </a:txBody>
                  <a:tcPr anchor="ctr"/>
                </a:tc>
                <a:tc>
                  <a:txBody>
                    <a:bodyPr/>
                    <a:lstStyle/>
                    <a:p>
                      <a:pPr algn="ctr"/>
                      <a:r>
                        <a:rPr kumimoji="0" lang="en-US" sz="1800" b="0" i="0" u="none" strike="noStrike" kern="1200" cap="none" spc="0" normalizeH="0" baseline="0" noProof="0" dirty="0">
                          <a:ln>
                            <a:noFill/>
                          </a:ln>
                          <a:solidFill>
                            <a:srgbClr val="C00000"/>
                          </a:solidFill>
                          <a:effectLst/>
                          <a:uLnTx/>
                          <a:uFillTx/>
                          <a:latin typeface="Wingdings 2" panose="05020102010507070707" pitchFamily="18" charset="2"/>
                          <a:ea typeface="+mn-ea"/>
                          <a:cs typeface="+mn-cs"/>
                        </a:rPr>
                        <a:t>X</a:t>
                      </a:r>
                      <a:endParaRPr lang="en-US" dirty="0">
                        <a:latin typeface="Wingdings 2" panose="05020102010507070707" pitchFamily="18" charset="2"/>
                      </a:endParaRPr>
                    </a:p>
                  </a:txBody>
                  <a:tcPr anchor="ctr"/>
                </a:tc>
                <a:extLst>
                  <a:ext uri="{0D108BD9-81ED-4DB2-BD59-A6C34878D82A}">
                    <a16:rowId xmlns:a16="http://schemas.microsoft.com/office/drawing/2014/main" val="382287243"/>
                  </a:ext>
                </a:extLst>
              </a:tr>
              <a:tr h="465976">
                <a:tc>
                  <a:txBody>
                    <a:bodyPr/>
                    <a:lstStyle/>
                    <a:p>
                      <a:r>
                        <a:rPr lang="en-US" sz="1200" dirty="0"/>
                        <a:t>Department of Health Meetings</a:t>
                      </a:r>
                    </a:p>
                  </a:txBody>
                  <a:tcPr anchor="ctr"/>
                </a:tc>
                <a:tc>
                  <a:txBody>
                    <a:bodyPr/>
                    <a:lstStyle/>
                    <a:p>
                      <a:pPr algn="ctr"/>
                      <a:r>
                        <a:rPr lang="en-US" dirty="0">
                          <a:solidFill>
                            <a:schemeClr val="accent6">
                              <a:lumMod val="50000"/>
                            </a:schemeClr>
                          </a:solidFill>
                          <a:latin typeface="Wingdings 2" panose="05020102010507070707" pitchFamily="18" charset="2"/>
                        </a:rPr>
                        <a:t>P</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C00000"/>
                          </a:solidFill>
                          <a:effectLst/>
                          <a:uLnTx/>
                          <a:uFillTx/>
                          <a:latin typeface="Wingdings 2" panose="05020102010507070707" pitchFamily="18" charset="2"/>
                          <a:ea typeface="+mn-ea"/>
                          <a:cs typeface="+mn-cs"/>
                        </a:rPr>
                        <a:t>X</a:t>
                      </a:r>
                      <a:endParaRPr kumimoji="0" lang="en-US" sz="1800" b="0" i="0" u="none" strike="noStrike" kern="1200" cap="none" spc="0" normalizeH="0" baseline="0" noProof="0" dirty="0">
                        <a:ln>
                          <a:noFill/>
                        </a:ln>
                        <a:solidFill>
                          <a:srgbClr val="000000"/>
                        </a:solidFill>
                        <a:effectLst/>
                        <a:uLnTx/>
                        <a:uFillTx/>
                        <a:latin typeface="Wingdings 2" panose="05020102010507070707" pitchFamily="18" charset="2"/>
                        <a:ea typeface="+mn-ea"/>
                        <a:cs typeface="+mn-cs"/>
                      </a:endParaRPr>
                    </a:p>
                  </a:txBody>
                  <a:tcPr anchor="ctr"/>
                </a:tc>
                <a:tc>
                  <a:txBody>
                    <a:bodyPr/>
                    <a:lstStyle/>
                    <a:p>
                      <a:pPr algn="ctr"/>
                      <a:r>
                        <a:rPr kumimoji="0" lang="en-US" sz="1800" b="0" i="0" u="none" strike="noStrike" kern="1200" cap="none" spc="0" normalizeH="0" baseline="0" noProof="0" dirty="0">
                          <a:ln>
                            <a:noFill/>
                          </a:ln>
                          <a:solidFill>
                            <a:srgbClr val="C00000"/>
                          </a:solidFill>
                          <a:effectLst/>
                          <a:uLnTx/>
                          <a:uFillTx/>
                          <a:latin typeface="Wingdings 2" panose="05020102010507070707" pitchFamily="18" charset="2"/>
                          <a:ea typeface="+mn-ea"/>
                          <a:cs typeface="+mn-cs"/>
                        </a:rPr>
                        <a:t>X</a:t>
                      </a:r>
                      <a:endParaRPr lang="en-US" dirty="0">
                        <a:latin typeface="Wingdings 2" panose="05020102010507070707" pitchFamily="18" charset="2"/>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C00000"/>
                          </a:solidFill>
                          <a:effectLst/>
                          <a:uLnTx/>
                          <a:uFillTx/>
                          <a:latin typeface="Wingdings 2" panose="05020102010507070707" pitchFamily="18" charset="2"/>
                          <a:ea typeface="+mn-ea"/>
                          <a:cs typeface="+mn-cs"/>
                        </a:rPr>
                        <a:t>X</a:t>
                      </a:r>
                      <a:endParaRPr kumimoji="0" lang="en-US" sz="1800" b="0" i="0" u="none" strike="noStrike" kern="1200" cap="none" spc="0" normalizeH="0" baseline="0" noProof="0" dirty="0">
                        <a:ln>
                          <a:noFill/>
                        </a:ln>
                        <a:solidFill>
                          <a:srgbClr val="000000"/>
                        </a:solidFill>
                        <a:effectLst/>
                        <a:uLnTx/>
                        <a:uFillTx/>
                        <a:latin typeface="Wingdings 2" panose="05020102010507070707" pitchFamily="18" charset="2"/>
                        <a:ea typeface="+mn-ea"/>
                        <a:cs typeface="+mn-cs"/>
                      </a:endParaRPr>
                    </a:p>
                  </a:txBody>
                  <a:tcPr anchor="ctr"/>
                </a:tc>
                <a:tc>
                  <a:txBody>
                    <a:bodyPr/>
                    <a:lstStyle/>
                    <a:p>
                      <a:pPr algn="ctr"/>
                      <a:r>
                        <a:rPr kumimoji="0" lang="en-US" sz="1800" b="0" i="0" u="none" strike="noStrike" kern="1200" cap="none" spc="0" normalizeH="0" baseline="0" noProof="0">
                          <a:ln>
                            <a:noFill/>
                          </a:ln>
                          <a:solidFill>
                            <a:srgbClr val="C00000"/>
                          </a:solidFill>
                          <a:effectLst/>
                          <a:uLnTx/>
                          <a:uFillTx/>
                          <a:latin typeface="Wingdings 2" panose="05020102010507070707" pitchFamily="18" charset="2"/>
                          <a:ea typeface="+mn-ea"/>
                          <a:cs typeface="+mn-cs"/>
                        </a:rPr>
                        <a:t>X</a:t>
                      </a:r>
                      <a:endParaRPr lang="en-US" dirty="0">
                        <a:latin typeface="Wingdings 2" panose="05020102010507070707" pitchFamily="18" charset="2"/>
                      </a:endParaRPr>
                    </a:p>
                  </a:txBody>
                  <a:tcPr anchor="ctr"/>
                </a:tc>
                <a:extLst>
                  <a:ext uri="{0D108BD9-81ED-4DB2-BD59-A6C34878D82A}">
                    <a16:rowId xmlns:a16="http://schemas.microsoft.com/office/drawing/2014/main" val="3972875760"/>
                  </a:ext>
                </a:extLst>
              </a:tr>
              <a:tr h="465976">
                <a:tc>
                  <a:txBody>
                    <a:bodyPr/>
                    <a:lstStyle/>
                    <a:p>
                      <a:r>
                        <a:rPr lang="en-US" sz="1200" dirty="0"/>
                        <a:t>Certificate of Need Evaluation</a:t>
                      </a:r>
                    </a:p>
                  </a:txBody>
                  <a:tcPr anchor="ctr"/>
                </a:tc>
                <a:tc>
                  <a:txBody>
                    <a:bodyPr/>
                    <a:lstStyle/>
                    <a:p>
                      <a:pPr algn="ctr"/>
                      <a:r>
                        <a:rPr lang="en-US" dirty="0">
                          <a:solidFill>
                            <a:schemeClr val="accent6">
                              <a:lumMod val="50000"/>
                            </a:schemeClr>
                          </a:solidFill>
                          <a:latin typeface="Wingdings 2" panose="05020102010507070707" pitchFamily="18" charset="2"/>
                        </a:rPr>
                        <a:t>P</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C00000"/>
                          </a:solidFill>
                          <a:effectLst/>
                          <a:uLnTx/>
                          <a:uFillTx/>
                          <a:latin typeface="Wingdings 2" panose="05020102010507070707" pitchFamily="18" charset="2"/>
                          <a:ea typeface="+mn-ea"/>
                          <a:cs typeface="+mn-cs"/>
                        </a:rPr>
                        <a:t>X</a:t>
                      </a:r>
                      <a:endParaRPr kumimoji="0" lang="en-US" sz="1800" b="0" i="0" u="none" strike="noStrike" kern="1200" cap="none" spc="0" normalizeH="0" baseline="0" noProof="0" dirty="0">
                        <a:ln>
                          <a:noFill/>
                        </a:ln>
                        <a:solidFill>
                          <a:srgbClr val="000000"/>
                        </a:solidFill>
                        <a:effectLst/>
                        <a:uLnTx/>
                        <a:uFillTx/>
                        <a:latin typeface="Wingdings 2" panose="05020102010507070707" pitchFamily="18" charset="2"/>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accent6">
                              <a:lumMod val="50000"/>
                            </a:schemeClr>
                          </a:solidFill>
                          <a:latin typeface="Wingdings 2" panose="05020102010507070707" pitchFamily="18" charset="2"/>
                        </a:rPr>
                        <a:t>P</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C00000"/>
                          </a:solidFill>
                          <a:effectLst/>
                          <a:uLnTx/>
                          <a:uFillTx/>
                          <a:latin typeface="Wingdings 2" panose="05020102010507070707" pitchFamily="18" charset="2"/>
                          <a:ea typeface="+mn-ea"/>
                          <a:cs typeface="+mn-cs"/>
                        </a:rPr>
                        <a:t>X</a:t>
                      </a:r>
                      <a:endParaRPr kumimoji="0" lang="en-US" sz="1800" b="0" i="0" u="none" strike="noStrike" kern="1200" cap="none" spc="0" normalizeH="0" baseline="0" noProof="0" dirty="0">
                        <a:ln>
                          <a:noFill/>
                        </a:ln>
                        <a:solidFill>
                          <a:srgbClr val="000000"/>
                        </a:solidFill>
                        <a:effectLst/>
                        <a:uLnTx/>
                        <a:uFillTx/>
                        <a:latin typeface="Wingdings 2" panose="05020102010507070707" pitchFamily="18" charset="2"/>
                        <a:ea typeface="+mn-ea"/>
                        <a:cs typeface="+mn-cs"/>
                      </a:endParaRPr>
                    </a:p>
                  </a:txBody>
                  <a:tcPr anchor="ctr"/>
                </a:tc>
                <a:tc>
                  <a:txBody>
                    <a:bodyPr/>
                    <a:lstStyle/>
                    <a:p>
                      <a:pPr algn="ctr"/>
                      <a:r>
                        <a:rPr kumimoji="0" lang="en-US" sz="1800" b="0" i="0" u="none" strike="noStrike" kern="1200" cap="none" spc="0" normalizeH="0" baseline="0" noProof="0">
                          <a:ln>
                            <a:noFill/>
                          </a:ln>
                          <a:solidFill>
                            <a:srgbClr val="C00000"/>
                          </a:solidFill>
                          <a:effectLst/>
                          <a:uLnTx/>
                          <a:uFillTx/>
                          <a:latin typeface="Wingdings 2" panose="05020102010507070707" pitchFamily="18" charset="2"/>
                          <a:ea typeface="+mn-ea"/>
                          <a:cs typeface="+mn-cs"/>
                        </a:rPr>
                        <a:t>X</a:t>
                      </a:r>
                      <a:endParaRPr lang="en-US" dirty="0">
                        <a:latin typeface="Wingdings 2" panose="05020102010507070707" pitchFamily="18" charset="2"/>
                      </a:endParaRPr>
                    </a:p>
                  </a:txBody>
                  <a:tcPr anchor="ctr"/>
                </a:tc>
                <a:extLst>
                  <a:ext uri="{0D108BD9-81ED-4DB2-BD59-A6C34878D82A}">
                    <a16:rowId xmlns:a16="http://schemas.microsoft.com/office/drawing/2014/main" val="2006808841"/>
                  </a:ext>
                </a:extLst>
              </a:tr>
              <a:tr h="465976">
                <a:tc>
                  <a:txBody>
                    <a:bodyPr/>
                    <a:lstStyle/>
                    <a:p>
                      <a:r>
                        <a:rPr lang="en-US" sz="1200" dirty="0"/>
                        <a:t>FQHC and Long-Term Care Monitoring</a:t>
                      </a:r>
                    </a:p>
                  </a:txBody>
                  <a:tcPr anchor="ctr"/>
                </a:tc>
                <a:tc>
                  <a:txBody>
                    <a:bodyPr/>
                    <a:lstStyle/>
                    <a:p>
                      <a:pPr algn="ctr"/>
                      <a:r>
                        <a:rPr lang="en-US" dirty="0">
                          <a:solidFill>
                            <a:schemeClr val="accent6">
                              <a:lumMod val="50000"/>
                            </a:schemeClr>
                          </a:solidFill>
                          <a:latin typeface="Wingdings 2" panose="05020102010507070707" pitchFamily="18" charset="2"/>
                        </a:rPr>
                        <a:t>P</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C00000"/>
                          </a:solidFill>
                          <a:effectLst/>
                          <a:uLnTx/>
                          <a:uFillTx/>
                          <a:latin typeface="Wingdings 2" panose="05020102010507070707" pitchFamily="18" charset="2"/>
                          <a:ea typeface="+mn-ea"/>
                          <a:cs typeface="+mn-cs"/>
                        </a:rPr>
                        <a:t>X</a:t>
                      </a:r>
                      <a:endParaRPr kumimoji="0" lang="en-US" sz="1800" b="0" i="0" u="none" strike="noStrike" kern="1200" cap="none" spc="0" normalizeH="0" baseline="0" noProof="0" dirty="0">
                        <a:ln>
                          <a:noFill/>
                        </a:ln>
                        <a:solidFill>
                          <a:srgbClr val="000000"/>
                        </a:solidFill>
                        <a:effectLst/>
                        <a:uLnTx/>
                        <a:uFillTx/>
                        <a:latin typeface="Wingdings 2" panose="05020102010507070707" pitchFamily="18" charset="2"/>
                        <a:ea typeface="+mn-ea"/>
                        <a:cs typeface="+mn-cs"/>
                      </a:endParaRPr>
                    </a:p>
                  </a:txBody>
                  <a:tcPr anchor="ctr"/>
                </a:tc>
                <a:tc>
                  <a:txBody>
                    <a:bodyPr/>
                    <a:lstStyle/>
                    <a:p>
                      <a:pPr algn="ctr"/>
                      <a:r>
                        <a:rPr kumimoji="0" lang="en-US" sz="1800" b="0" i="0" u="none" strike="noStrike" kern="1200" cap="none" spc="0" normalizeH="0" baseline="0" noProof="0" dirty="0">
                          <a:ln>
                            <a:noFill/>
                          </a:ln>
                          <a:solidFill>
                            <a:srgbClr val="C00000"/>
                          </a:solidFill>
                          <a:effectLst/>
                          <a:uLnTx/>
                          <a:uFillTx/>
                          <a:latin typeface="Wingdings 2" panose="05020102010507070707" pitchFamily="18" charset="2"/>
                          <a:ea typeface="+mn-ea"/>
                          <a:cs typeface="+mn-cs"/>
                        </a:rPr>
                        <a:t>X</a:t>
                      </a:r>
                      <a:endParaRPr lang="en-US" dirty="0">
                        <a:latin typeface="Wingdings 2" panose="05020102010507070707" pitchFamily="18" charset="2"/>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C00000"/>
                          </a:solidFill>
                          <a:effectLst/>
                          <a:uLnTx/>
                          <a:uFillTx/>
                          <a:latin typeface="Wingdings 2" panose="05020102010507070707" pitchFamily="18" charset="2"/>
                          <a:ea typeface="+mn-ea"/>
                          <a:cs typeface="+mn-cs"/>
                        </a:rPr>
                        <a:t>X</a:t>
                      </a:r>
                      <a:endParaRPr kumimoji="0" lang="en-US" sz="1800" b="0" i="0" u="none" strike="noStrike" kern="1200" cap="none" spc="0" normalizeH="0" baseline="0" noProof="0" dirty="0">
                        <a:ln>
                          <a:noFill/>
                        </a:ln>
                        <a:solidFill>
                          <a:srgbClr val="000000"/>
                        </a:solidFill>
                        <a:effectLst/>
                        <a:uLnTx/>
                        <a:uFillTx/>
                        <a:latin typeface="Wingdings 2" panose="05020102010507070707" pitchFamily="18" charset="2"/>
                        <a:ea typeface="+mn-ea"/>
                        <a:cs typeface="+mn-cs"/>
                      </a:endParaRPr>
                    </a:p>
                  </a:txBody>
                  <a:tcPr anchor="ctr"/>
                </a:tc>
                <a:tc>
                  <a:txBody>
                    <a:bodyPr/>
                    <a:lstStyle/>
                    <a:p>
                      <a:pPr algn="ctr"/>
                      <a:r>
                        <a:rPr kumimoji="0" lang="en-US" sz="1800" b="0" i="0" u="none" strike="noStrike" kern="1200" cap="none" spc="0" normalizeH="0" baseline="0" noProof="0" dirty="0">
                          <a:ln>
                            <a:noFill/>
                          </a:ln>
                          <a:solidFill>
                            <a:srgbClr val="C00000"/>
                          </a:solidFill>
                          <a:effectLst/>
                          <a:uLnTx/>
                          <a:uFillTx/>
                          <a:latin typeface="Wingdings 2" panose="05020102010507070707" pitchFamily="18" charset="2"/>
                          <a:ea typeface="+mn-ea"/>
                          <a:cs typeface="+mn-cs"/>
                        </a:rPr>
                        <a:t>X</a:t>
                      </a:r>
                      <a:endParaRPr lang="en-US" dirty="0">
                        <a:latin typeface="Wingdings 2" panose="05020102010507070707" pitchFamily="18" charset="2"/>
                      </a:endParaRPr>
                    </a:p>
                  </a:txBody>
                  <a:tcPr anchor="ctr"/>
                </a:tc>
                <a:extLst>
                  <a:ext uri="{0D108BD9-81ED-4DB2-BD59-A6C34878D82A}">
                    <a16:rowId xmlns:a16="http://schemas.microsoft.com/office/drawing/2014/main" val="2141242142"/>
                  </a:ext>
                </a:extLst>
              </a:tr>
              <a:tr h="465976">
                <a:tc>
                  <a:txBody>
                    <a:bodyPr/>
                    <a:lstStyle/>
                    <a:p>
                      <a:r>
                        <a:rPr lang="en-US" sz="1200" dirty="0"/>
                        <a:t>Board/Committee Meeting Attendance</a:t>
                      </a:r>
                    </a:p>
                  </a:txBody>
                  <a:tcPr anchor="ctr"/>
                </a:tc>
                <a:tc>
                  <a:txBody>
                    <a:bodyPr/>
                    <a:lstStyle/>
                    <a:p>
                      <a:pPr algn="ctr"/>
                      <a:r>
                        <a:rPr lang="en-US" dirty="0">
                          <a:solidFill>
                            <a:schemeClr val="accent6">
                              <a:lumMod val="50000"/>
                            </a:schemeClr>
                          </a:solidFill>
                          <a:latin typeface="Wingdings 2" panose="05020102010507070707" pitchFamily="18" charset="2"/>
                        </a:rPr>
                        <a:t>P</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C00000"/>
                          </a:solidFill>
                          <a:effectLst/>
                          <a:uLnTx/>
                          <a:uFillTx/>
                          <a:latin typeface="Wingdings 2" panose="05020102010507070707" pitchFamily="18" charset="2"/>
                          <a:ea typeface="+mn-ea"/>
                          <a:cs typeface="+mn-cs"/>
                        </a:rPr>
                        <a:t>X</a:t>
                      </a:r>
                      <a:endParaRPr kumimoji="0" lang="en-US" sz="1800" b="0" i="0" u="none" strike="noStrike" kern="1200" cap="none" spc="0" normalizeH="0" baseline="0" noProof="0" dirty="0">
                        <a:ln>
                          <a:noFill/>
                        </a:ln>
                        <a:solidFill>
                          <a:srgbClr val="000000"/>
                        </a:solidFill>
                        <a:effectLst/>
                        <a:uLnTx/>
                        <a:uFillTx/>
                        <a:latin typeface="Wingdings 2" panose="05020102010507070707" pitchFamily="18" charset="2"/>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accent6">
                              <a:lumMod val="50000"/>
                            </a:schemeClr>
                          </a:solidFill>
                          <a:latin typeface="Wingdings 2" panose="05020102010507070707" pitchFamily="18" charset="2"/>
                        </a:rPr>
                        <a:t>P</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C00000"/>
                          </a:solidFill>
                          <a:effectLst/>
                          <a:uLnTx/>
                          <a:uFillTx/>
                          <a:latin typeface="Wingdings 2" panose="05020102010507070707" pitchFamily="18" charset="2"/>
                          <a:ea typeface="+mn-ea"/>
                          <a:cs typeface="+mn-cs"/>
                        </a:rPr>
                        <a:t>X</a:t>
                      </a:r>
                      <a:endParaRPr kumimoji="0" lang="en-US" sz="1800" b="0" i="0" u="none" strike="noStrike" kern="1200" cap="none" spc="0" normalizeH="0" baseline="0" noProof="0" dirty="0">
                        <a:ln>
                          <a:noFill/>
                        </a:ln>
                        <a:solidFill>
                          <a:srgbClr val="000000"/>
                        </a:solidFill>
                        <a:effectLst/>
                        <a:uLnTx/>
                        <a:uFillTx/>
                        <a:latin typeface="Wingdings 2" panose="05020102010507070707" pitchFamily="18" charset="2"/>
                        <a:ea typeface="+mn-ea"/>
                        <a:cs typeface="+mn-cs"/>
                      </a:endParaRPr>
                    </a:p>
                  </a:txBody>
                  <a:tcPr anchor="ctr"/>
                </a:tc>
                <a:tc>
                  <a:txBody>
                    <a:bodyPr/>
                    <a:lstStyle/>
                    <a:p>
                      <a:pPr algn="ctr"/>
                      <a:r>
                        <a:rPr kumimoji="0" lang="en-US" sz="1800" b="0" i="0" u="none" strike="noStrike" kern="1200" cap="none" spc="0" normalizeH="0" baseline="0" noProof="0" dirty="0">
                          <a:ln>
                            <a:noFill/>
                          </a:ln>
                          <a:solidFill>
                            <a:srgbClr val="C00000"/>
                          </a:solidFill>
                          <a:effectLst/>
                          <a:uLnTx/>
                          <a:uFillTx/>
                          <a:latin typeface="Wingdings 2" panose="05020102010507070707" pitchFamily="18" charset="2"/>
                          <a:ea typeface="+mn-ea"/>
                          <a:cs typeface="+mn-cs"/>
                        </a:rPr>
                        <a:t>X</a:t>
                      </a:r>
                      <a:endParaRPr lang="en-US" dirty="0">
                        <a:latin typeface="Wingdings 2" panose="05020102010507070707" pitchFamily="18" charset="2"/>
                      </a:endParaRPr>
                    </a:p>
                  </a:txBody>
                  <a:tcPr anchor="ctr"/>
                </a:tc>
                <a:extLst>
                  <a:ext uri="{0D108BD9-81ED-4DB2-BD59-A6C34878D82A}">
                    <a16:rowId xmlns:a16="http://schemas.microsoft.com/office/drawing/2014/main" val="1136966624"/>
                  </a:ext>
                </a:extLst>
              </a:tr>
            </a:tbl>
          </a:graphicData>
        </a:graphic>
      </p:graphicFrame>
    </p:spTree>
    <p:extLst>
      <p:ext uri="{BB962C8B-B14F-4D97-AF65-F5344CB8AC3E}">
        <p14:creationId xmlns:p14="http://schemas.microsoft.com/office/powerpoint/2010/main" val="679668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AD291-D46D-4035-B636-EA671842F8A9}"/>
              </a:ext>
            </a:extLst>
          </p:cNvPr>
          <p:cNvSpPr>
            <a:spLocks noGrp="1"/>
          </p:cNvSpPr>
          <p:nvPr>
            <p:ph type="title"/>
          </p:nvPr>
        </p:nvSpPr>
        <p:spPr>
          <a:xfrm>
            <a:off x="451485" y="1006088"/>
            <a:ext cx="7886700" cy="256224"/>
          </a:xfrm>
        </p:spPr>
        <p:txBody>
          <a:bodyPr/>
          <a:lstStyle/>
          <a:p>
            <a:r>
              <a:rPr lang="en-US" dirty="0"/>
              <a:t>Issuer Fee Analysis | Issuance and Annual</a:t>
            </a:r>
          </a:p>
        </p:txBody>
      </p:sp>
      <p:graphicFrame>
        <p:nvGraphicFramePr>
          <p:cNvPr id="3" name="Table 2">
            <a:extLst>
              <a:ext uri="{FF2B5EF4-FFF2-40B4-BE49-F238E27FC236}">
                <a16:creationId xmlns:a16="http://schemas.microsoft.com/office/drawing/2014/main" id="{56CD43BA-2F12-4C77-BE11-17E6142ACD65}"/>
              </a:ext>
            </a:extLst>
          </p:cNvPr>
          <p:cNvGraphicFramePr>
            <a:graphicFrameLocks noGrp="1"/>
          </p:cNvGraphicFramePr>
          <p:nvPr>
            <p:extLst>
              <p:ext uri="{D42A27DB-BD31-4B8C-83A1-F6EECF244321}">
                <p14:modId xmlns:p14="http://schemas.microsoft.com/office/powerpoint/2010/main" val="2156538572"/>
              </p:ext>
            </p:extLst>
          </p:nvPr>
        </p:nvGraphicFramePr>
        <p:xfrm>
          <a:off x="182996" y="1278492"/>
          <a:ext cx="8813223" cy="5036158"/>
        </p:xfrm>
        <a:graphic>
          <a:graphicData uri="http://schemas.openxmlformats.org/drawingml/2006/table">
            <a:tbl>
              <a:tblPr/>
              <a:tblGrid>
                <a:gridCol w="251231">
                  <a:extLst>
                    <a:ext uri="{9D8B030D-6E8A-4147-A177-3AD203B41FA5}">
                      <a16:colId xmlns:a16="http://schemas.microsoft.com/office/drawing/2014/main" val="1526686392"/>
                    </a:ext>
                  </a:extLst>
                </a:gridCol>
                <a:gridCol w="1708380">
                  <a:extLst>
                    <a:ext uri="{9D8B030D-6E8A-4147-A177-3AD203B41FA5}">
                      <a16:colId xmlns:a16="http://schemas.microsoft.com/office/drawing/2014/main" val="402074763"/>
                    </a:ext>
                  </a:extLst>
                </a:gridCol>
                <a:gridCol w="693400">
                  <a:extLst>
                    <a:ext uri="{9D8B030D-6E8A-4147-A177-3AD203B41FA5}">
                      <a16:colId xmlns:a16="http://schemas.microsoft.com/office/drawing/2014/main" val="1450155832"/>
                    </a:ext>
                  </a:extLst>
                </a:gridCol>
                <a:gridCol w="693400">
                  <a:extLst>
                    <a:ext uri="{9D8B030D-6E8A-4147-A177-3AD203B41FA5}">
                      <a16:colId xmlns:a16="http://schemas.microsoft.com/office/drawing/2014/main" val="1869318551"/>
                    </a:ext>
                  </a:extLst>
                </a:gridCol>
                <a:gridCol w="663253">
                  <a:extLst>
                    <a:ext uri="{9D8B030D-6E8A-4147-A177-3AD203B41FA5}">
                      <a16:colId xmlns:a16="http://schemas.microsoft.com/office/drawing/2014/main" val="838242630"/>
                    </a:ext>
                  </a:extLst>
                </a:gridCol>
                <a:gridCol w="663253">
                  <a:extLst>
                    <a:ext uri="{9D8B030D-6E8A-4147-A177-3AD203B41FA5}">
                      <a16:colId xmlns:a16="http://schemas.microsoft.com/office/drawing/2014/main" val="3900507754"/>
                    </a:ext>
                  </a:extLst>
                </a:gridCol>
                <a:gridCol w="663253">
                  <a:extLst>
                    <a:ext uri="{9D8B030D-6E8A-4147-A177-3AD203B41FA5}">
                      <a16:colId xmlns:a16="http://schemas.microsoft.com/office/drawing/2014/main" val="1210987062"/>
                    </a:ext>
                  </a:extLst>
                </a:gridCol>
                <a:gridCol w="663253">
                  <a:extLst>
                    <a:ext uri="{9D8B030D-6E8A-4147-A177-3AD203B41FA5}">
                      <a16:colId xmlns:a16="http://schemas.microsoft.com/office/drawing/2014/main" val="4140438192"/>
                    </a:ext>
                  </a:extLst>
                </a:gridCol>
                <a:gridCol w="663253">
                  <a:extLst>
                    <a:ext uri="{9D8B030D-6E8A-4147-A177-3AD203B41FA5}">
                      <a16:colId xmlns:a16="http://schemas.microsoft.com/office/drawing/2014/main" val="4112671665"/>
                    </a:ext>
                  </a:extLst>
                </a:gridCol>
                <a:gridCol w="160788">
                  <a:extLst>
                    <a:ext uri="{9D8B030D-6E8A-4147-A177-3AD203B41FA5}">
                      <a16:colId xmlns:a16="http://schemas.microsoft.com/office/drawing/2014/main" val="3685819395"/>
                    </a:ext>
                  </a:extLst>
                </a:gridCol>
                <a:gridCol w="663253">
                  <a:extLst>
                    <a:ext uri="{9D8B030D-6E8A-4147-A177-3AD203B41FA5}">
                      <a16:colId xmlns:a16="http://schemas.microsoft.com/office/drawing/2014/main" val="3984749224"/>
                    </a:ext>
                  </a:extLst>
                </a:gridCol>
                <a:gridCol w="663253">
                  <a:extLst>
                    <a:ext uri="{9D8B030D-6E8A-4147-A177-3AD203B41FA5}">
                      <a16:colId xmlns:a16="http://schemas.microsoft.com/office/drawing/2014/main" val="1647737999"/>
                    </a:ext>
                  </a:extLst>
                </a:gridCol>
                <a:gridCol w="663253">
                  <a:extLst>
                    <a:ext uri="{9D8B030D-6E8A-4147-A177-3AD203B41FA5}">
                      <a16:colId xmlns:a16="http://schemas.microsoft.com/office/drawing/2014/main" val="2230057847"/>
                    </a:ext>
                  </a:extLst>
                </a:gridCol>
              </a:tblGrid>
              <a:tr h="74902">
                <a:tc>
                  <a:txBody>
                    <a:bodyPr/>
                    <a:lstStyle/>
                    <a:p>
                      <a:pPr algn="l"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ctr" fontAlgn="t"/>
                      <a:endParaRPr lang="en-US" sz="1000" b="0" i="0" u="none" strike="noStrike">
                        <a:solidFill>
                          <a:srgbClr val="000000"/>
                        </a:solidFill>
                        <a:effectLst/>
                        <a:latin typeface="Calibri" panose="020F0502020204030204" pitchFamily="34" charset="0"/>
                      </a:endParaRPr>
                    </a:p>
                  </a:txBody>
                  <a:tcPr marL="0" marR="0" marT="0" marB="0">
                    <a:lnL>
                      <a:noFill/>
                    </a:lnL>
                    <a:lnR>
                      <a:noFill/>
                    </a:lnR>
                    <a:lnT>
                      <a:noFill/>
                    </a:lnT>
                    <a:lnB>
                      <a:noFill/>
                    </a:lnB>
                  </a:tcPr>
                </a:tc>
                <a:tc>
                  <a:txBody>
                    <a:bodyPr/>
                    <a:lstStyle/>
                    <a:p>
                      <a:pPr algn="ctr" fontAlgn="t"/>
                      <a:endParaRPr lang="en-US" sz="1000" b="0" i="0" u="none" strike="noStrike">
                        <a:solidFill>
                          <a:srgbClr val="000000"/>
                        </a:solidFill>
                        <a:effectLst/>
                        <a:latin typeface="Calibri" panose="020F0502020204030204" pitchFamily="34" charset="0"/>
                      </a:endParaRPr>
                    </a:p>
                  </a:txBody>
                  <a:tcPr marL="0" marR="0" marT="0" marB="0">
                    <a:lnL>
                      <a:noFill/>
                    </a:lnL>
                    <a:lnR>
                      <a:noFill/>
                    </a:lnR>
                    <a:lnT>
                      <a:noFill/>
                    </a:lnT>
                    <a:lnB>
                      <a:noFill/>
                    </a:lnB>
                  </a:tcPr>
                </a:tc>
                <a:tc gridSpan="5">
                  <a:txBody>
                    <a:bodyPr/>
                    <a:lstStyle/>
                    <a:p>
                      <a:pPr algn="ctr" fontAlgn="b"/>
                      <a:r>
                        <a:rPr lang="en-US" sz="1000" b="1" i="0" u="sng" strike="noStrike">
                          <a:solidFill>
                            <a:srgbClr val="000000"/>
                          </a:solidFill>
                          <a:effectLst/>
                          <a:latin typeface="Calibri" panose="020F0502020204030204" pitchFamily="34" charset="0"/>
                        </a:rPr>
                        <a:t>Issuance Fee Analysis</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gridSpan="3">
                  <a:txBody>
                    <a:bodyPr/>
                    <a:lstStyle/>
                    <a:p>
                      <a:pPr algn="ctr" fontAlgn="b"/>
                      <a:r>
                        <a:rPr lang="en-US" sz="1000" b="1" i="0" u="sng" strike="noStrike">
                          <a:solidFill>
                            <a:srgbClr val="000000"/>
                          </a:solidFill>
                          <a:effectLst/>
                          <a:latin typeface="Calibri" panose="020F0502020204030204" pitchFamily="34" charset="0"/>
                        </a:rPr>
                        <a:t>Annual Fee Anlaysis (Lifetime)</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14626654"/>
                  </a:ext>
                </a:extLst>
              </a:tr>
              <a:tr h="74902">
                <a:tc>
                  <a:txBody>
                    <a:bodyPr/>
                    <a:lstStyle/>
                    <a:p>
                      <a:pPr algn="ctr" fontAlgn="b"/>
                      <a:r>
                        <a:rPr lang="en-US" sz="1000" b="1" i="0" u="sng" strike="noStrike">
                          <a:solidFill>
                            <a:srgbClr val="FFFFFF"/>
                          </a:solidFill>
                          <a:effectLst/>
                          <a:latin typeface="Calibri" panose="020F0502020204030204" pitchFamily="34" charset="0"/>
                        </a:rPr>
                        <a:t>#</a:t>
                      </a:r>
                    </a:p>
                  </a:txBody>
                  <a:tcPr marL="0" marR="0" marT="0" marB="0" anchor="b">
                    <a:lnL>
                      <a:noFill/>
                    </a:lnL>
                    <a:lnR>
                      <a:noFill/>
                    </a:lnR>
                    <a:lnT>
                      <a:noFill/>
                    </a:lnT>
                    <a:lnB>
                      <a:noFill/>
                    </a:lnB>
                    <a:solidFill>
                      <a:srgbClr val="0070C0"/>
                    </a:solidFill>
                  </a:tcPr>
                </a:tc>
                <a:tc>
                  <a:txBody>
                    <a:bodyPr/>
                    <a:lstStyle/>
                    <a:p>
                      <a:pPr algn="l" fontAlgn="b"/>
                      <a:r>
                        <a:rPr lang="en-US" sz="1000" b="1" i="0" u="sng" strike="noStrike">
                          <a:solidFill>
                            <a:srgbClr val="FFFFFF"/>
                          </a:solidFill>
                          <a:effectLst/>
                          <a:latin typeface="Calibri" panose="020F0502020204030204" pitchFamily="34" charset="0"/>
                        </a:rPr>
                        <a:t>Issue</a:t>
                      </a:r>
                    </a:p>
                  </a:txBody>
                  <a:tcPr marL="0" marR="0" marT="0" marB="0" anchor="b">
                    <a:lnL>
                      <a:noFill/>
                    </a:lnL>
                    <a:lnR>
                      <a:noFill/>
                    </a:lnR>
                    <a:lnT>
                      <a:noFill/>
                    </a:lnT>
                    <a:lnB>
                      <a:noFill/>
                    </a:lnB>
                    <a:solidFill>
                      <a:srgbClr val="0070C0"/>
                    </a:solidFill>
                  </a:tcPr>
                </a:tc>
                <a:tc>
                  <a:txBody>
                    <a:bodyPr/>
                    <a:lstStyle/>
                    <a:p>
                      <a:pPr algn="ctr" fontAlgn="t"/>
                      <a:r>
                        <a:rPr lang="en-US" sz="1000" b="1" i="0" u="sng" strike="noStrike">
                          <a:solidFill>
                            <a:srgbClr val="FFFFFF"/>
                          </a:solidFill>
                          <a:effectLst/>
                          <a:latin typeface="Calibri" panose="020F0502020204030204" pitchFamily="34" charset="0"/>
                        </a:rPr>
                        <a:t>Series</a:t>
                      </a:r>
                    </a:p>
                  </a:txBody>
                  <a:tcPr marL="0" marR="0" marT="0" marB="0">
                    <a:lnL>
                      <a:noFill/>
                    </a:lnL>
                    <a:lnR>
                      <a:noFill/>
                    </a:lnR>
                    <a:lnT>
                      <a:noFill/>
                    </a:lnT>
                    <a:lnB>
                      <a:noFill/>
                    </a:lnB>
                    <a:solidFill>
                      <a:srgbClr val="0070C0"/>
                    </a:solidFill>
                  </a:tcPr>
                </a:tc>
                <a:tc>
                  <a:txBody>
                    <a:bodyPr/>
                    <a:lstStyle/>
                    <a:p>
                      <a:pPr algn="ctr" fontAlgn="t"/>
                      <a:r>
                        <a:rPr lang="en-US" sz="1000" b="1" i="0" u="sng" strike="noStrike">
                          <a:solidFill>
                            <a:srgbClr val="FFFFFF"/>
                          </a:solidFill>
                          <a:effectLst/>
                          <a:latin typeface="Calibri" panose="020F0502020204030204" pitchFamily="34" charset="0"/>
                        </a:rPr>
                        <a:t>Par (000s)</a:t>
                      </a:r>
                    </a:p>
                  </a:txBody>
                  <a:tcPr marL="0" marR="0" marT="0" marB="0">
                    <a:lnL>
                      <a:noFill/>
                    </a:lnL>
                    <a:lnR>
                      <a:noFill/>
                    </a:lnR>
                    <a:lnT>
                      <a:noFill/>
                    </a:lnT>
                    <a:lnB>
                      <a:noFill/>
                    </a:lnB>
                    <a:solidFill>
                      <a:srgbClr val="0070C0"/>
                    </a:solidFill>
                  </a:tcPr>
                </a:tc>
                <a:tc>
                  <a:txBody>
                    <a:bodyPr/>
                    <a:lstStyle/>
                    <a:p>
                      <a:pPr algn="r" fontAlgn="b"/>
                      <a:r>
                        <a:rPr lang="en-US" sz="1000" b="1" i="0" u="sng" strike="noStrike">
                          <a:solidFill>
                            <a:srgbClr val="000000"/>
                          </a:solidFill>
                          <a:effectLst/>
                          <a:latin typeface="Calibri" panose="020F0502020204030204" pitchFamily="34" charset="0"/>
                        </a:rPr>
                        <a:t>NJHCFFA</a:t>
                      </a:r>
                    </a:p>
                  </a:txBody>
                  <a:tcPr marL="0" marR="0" marT="0" marB="0" anchor="b">
                    <a:lnL>
                      <a:noFill/>
                    </a:lnL>
                    <a:lnR>
                      <a:noFill/>
                    </a:lnR>
                    <a:lnT>
                      <a:noFill/>
                    </a:lnT>
                    <a:lnB>
                      <a:noFill/>
                    </a:lnB>
                    <a:solidFill>
                      <a:srgbClr val="F8CBAD"/>
                    </a:solidFill>
                  </a:tcPr>
                </a:tc>
                <a:tc>
                  <a:txBody>
                    <a:bodyPr/>
                    <a:lstStyle/>
                    <a:p>
                      <a:pPr algn="r" fontAlgn="b"/>
                      <a:r>
                        <a:rPr lang="en-US" sz="1000" b="1" i="0" u="sng" strike="noStrike">
                          <a:solidFill>
                            <a:srgbClr val="000000"/>
                          </a:solidFill>
                          <a:effectLst/>
                          <a:latin typeface="Calibri" panose="020F0502020204030204" pitchFamily="34" charset="0"/>
                        </a:rPr>
                        <a:t>CEFA</a:t>
                      </a:r>
                    </a:p>
                  </a:txBody>
                  <a:tcPr marL="0" marR="0" marT="0" marB="0" anchor="b">
                    <a:lnL>
                      <a:noFill/>
                    </a:lnL>
                    <a:lnR>
                      <a:noFill/>
                    </a:lnR>
                    <a:lnT>
                      <a:noFill/>
                    </a:lnT>
                    <a:lnB>
                      <a:noFill/>
                    </a:lnB>
                    <a:solidFill>
                      <a:srgbClr val="DBDBDB"/>
                    </a:solidFill>
                  </a:tcPr>
                </a:tc>
                <a:tc>
                  <a:txBody>
                    <a:bodyPr/>
                    <a:lstStyle/>
                    <a:p>
                      <a:pPr algn="r" fontAlgn="b"/>
                      <a:r>
                        <a:rPr lang="en-US" sz="1000" b="1" i="0" u="sng" strike="noStrike">
                          <a:solidFill>
                            <a:srgbClr val="000000"/>
                          </a:solidFill>
                          <a:effectLst/>
                          <a:latin typeface="Calibri" panose="020F0502020204030204" pitchFamily="34" charset="0"/>
                        </a:rPr>
                        <a:t>MDFA</a:t>
                      </a:r>
                    </a:p>
                  </a:txBody>
                  <a:tcPr marL="0" marR="0" marT="0" marB="0" anchor="b">
                    <a:lnL>
                      <a:noFill/>
                    </a:lnL>
                    <a:lnR>
                      <a:noFill/>
                    </a:lnR>
                    <a:lnT>
                      <a:noFill/>
                    </a:lnT>
                    <a:lnB>
                      <a:noFill/>
                    </a:lnB>
                    <a:solidFill>
                      <a:srgbClr val="BDD7EE"/>
                    </a:solidFill>
                  </a:tcPr>
                </a:tc>
                <a:tc>
                  <a:txBody>
                    <a:bodyPr/>
                    <a:lstStyle/>
                    <a:p>
                      <a:pPr algn="r" fontAlgn="b"/>
                      <a:r>
                        <a:rPr lang="en-US" sz="1000" b="1" i="0" u="sng" strike="noStrike">
                          <a:solidFill>
                            <a:srgbClr val="000000"/>
                          </a:solidFill>
                          <a:effectLst/>
                          <a:latin typeface="Calibri" panose="020F0502020204030204" pitchFamily="34" charset="0"/>
                        </a:rPr>
                        <a:t>PIDC</a:t>
                      </a:r>
                    </a:p>
                  </a:txBody>
                  <a:tcPr marL="0" marR="0" marT="0" marB="0" anchor="b">
                    <a:lnL>
                      <a:noFill/>
                    </a:lnL>
                    <a:lnR>
                      <a:noFill/>
                    </a:lnR>
                    <a:lnT>
                      <a:noFill/>
                    </a:lnT>
                    <a:lnB>
                      <a:noFill/>
                    </a:lnB>
                  </a:tcPr>
                </a:tc>
                <a:tc>
                  <a:txBody>
                    <a:bodyPr/>
                    <a:lstStyle/>
                    <a:p>
                      <a:pPr algn="r" fontAlgn="b"/>
                      <a:r>
                        <a:rPr lang="en-US" sz="1000" b="1" i="0" u="sng" strike="noStrike" dirty="0">
                          <a:solidFill>
                            <a:srgbClr val="000000"/>
                          </a:solidFill>
                          <a:effectLst/>
                          <a:latin typeface="Calibri" panose="020F0502020204030204" pitchFamily="34" charset="0"/>
                        </a:rPr>
                        <a:t>PFA</a:t>
                      </a:r>
                    </a:p>
                  </a:txBody>
                  <a:tcPr marL="0" marR="0" marT="0" marB="0" anchor="b">
                    <a:lnL>
                      <a:noFill/>
                    </a:lnL>
                    <a:lnR>
                      <a:noFill/>
                    </a:lnR>
                    <a:lnT>
                      <a:noFill/>
                    </a:lnT>
                    <a:lnB>
                      <a:noFill/>
                    </a:lnB>
                    <a:solidFill>
                      <a:schemeClr val="accent5">
                        <a:lumMod val="40000"/>
                        <a:lumOff val="60000"/>
                      </a:schemeClr>
                    </a:solidFill>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1" i="0" u="sng" strike="noStrike">
                          <a:solidFill>
                            <a:srgbClr val="000000"/>
                          </a:solidFill>
                          <a:effectLst/>
                          <a:latin typeface="Calibri" panose="020F0502020204030204" pitchFamily="34" charset="0"/>
                        </a:rPr>
                        <a:t>NJHCFFA</a:t>
                      </a:r>
                    </a:p>
                  </a:txBody>
                  <a:tcPr marL="0" marR="0" marT="0" marB="0" anchor="b">
                    <a:lnL>
                      <a:noFill/>
                    </a:lnL>
                    <a:lnR>
                      <a:noFill/>
                    </a:lnR>
                    <a:lnT>
                      <a:noFill/>
                    </a:lnT>
                    <a:lnB>
                      <a:noFill/>
                    </a:lnB>
                    <a:solidFill>
                      <a:srgbClr val="F8CBAD"/>
                    </a:solidFill>
                  </a:tcPr>
                </a:tc>
                <a:tc>
                  <a:txBody>
                    <a:bodyPr/>
                    <a:lstStyle/>
                    <a:p>
                      <a:pPr algn="r" fontAlgn="b"/>
                      <a:r>
                        <a:rPr lang="en-US" sz="1000" b="1" i="0" u="sng" strike="noStrike">
                          <a:solidFill>
                            <a:srgbClr val="000000"/>
                          </a:solidFill>
                          <a:effectLst/>
                          <a:latin typeface="Calibri" panose="020F0502020204030204" pitchFamily="34" charset="0"/>
                        </a:rPr>
                        <a:t>CEFA</a:t>
                      </a:r>
                    </a:p>
                  </a:txBody>
                  <a:tcPr marL="0" marR="0" marT="0" marB="0" anchor="b">
                    <a:lnL>
                      <a:noFill/>
                    </a:lnL>
                    <a:lnR>
                      <a:noFill/>
                    </a:lnR>
                    <a:lnT>
                      <a:noFill/>
                    </a:lnT>
                    <a:lnB>
                      <a:noFill/>
                    </a:lnB>
                    <a:solidFill>
                      <a:srgbClr val="DBDBDB"/>
                    </a:solidFill>
                  </a:tcPr>
                </a:tc>
                <a:tc>
                  <a:txBody>
                    <a:bodyPr/>
                    <a:lstStyle/>
                    <a:p>
                      <a:pPr algn="r" fontAlgn="b"/>
                      <a:r>
                        <a:rPr lang="en-US" sz="1000" b="1" i="0" u="sng" strike="noStrike" dirty="0">
                          <a:solidFill>
                            <a:srgbClr val="000000"/>
                          </a:solidFill>
                          <a:effectLst/>
                          <a:latin typeface="Calibri" panose="020F0502020204030204" pitchFamily="34" charset="0"/>
                        </a:rPr>
                        <a:t>PFA</a:t>
                      </a:r>
                    </a:p>
                  </a:txBody>
                  <a:tcPr marL="0" marR="0" marT="0" marB="0" anchor="b">
                    <a:lnL>
                      <a:noFill/>
                    </a:lnL>
                    <a:lnR>
                      <a:noFill/>
                    </a:lnR>
                    <a:lnT>
                      <a:noFill/>
                    </a:lnT>
                    <a:lnB>
                      <a:noFill/>
                    </a:lnB>
                    <a:solidFill>
                      <a:schemeClr val="accent5">
                        <a:lumMod val="40000"/>
                        <a:lumOff val="60000"/>
                      </a:schemeClr>
                    </a:solidFill>
                  </a:tcPr>
                </a:tc>
                <a:extLst>
                  <a:ext uri="{0D108BD9-81ED-4DB2-BD59-A6C34878D82A}">
                    <a16:rowId xmlns:a16="http://schemas.microsoft.com/office/drawing/2014/main" val="2255736163"/>
                  </a:ext>
                </a:extLst>
              </a:tr>
              <a:tr h="74902">
                <a:tc>
                  <a:txBody>
                    <a:bodyPr/>
                    <a:lstStyle/>
                    <a:p>
                      <a:pPr algn="ctr" fontAlgn="b"/>
                      <a:r>
                        <a:rPr lang="en-US" sz="1000" b="0" i="0" u="none" strike="noStrike">
                          <a:solidFill>
                            <a:srgbClr val="000000"/>
                          </a:solidFill>
                          <a:effectLst/>
                          <a:latin typeface="Calibri" panose="020F0502020204030204" pitchFamily="34" charset="0"/>
                        </a:rPr>
                        <a:t>1</a:t>
                      </a:r>
                    </a:p>
                  </a:txBody>
                  <a:tcPr marL="0" marR="0" marT="0" marB="0" anchor="b">
                    <a:lnL>
                      <a:noFill/>
                    </a:lnL>
                    <a:lnR>
                      <a:noFill/>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Kennedy Health System </a:t>
                      </a:r>
                    </a:p>
                  </a:txBody>
                  <a:tcPr marL="0" marR="0" marT="0" marB="0" anchor="b">
                    <a:lnL>
                      <a:noFill/>
                    </a:lnL>
                    <a:lnR>
                      <a:noFill/>
                    </a:lnR>
                    <a:lnT>
                      <a:noFill/>
                    </a:lnT>
                    <a:lnB>
                      <a:noFill/>
                    </a:lnB>
                  </a:tcPr>
                </a:tc>
                <a:tc>
                  <a:txBody>
                    <a:bodyPr/>
                    <a:lstStyle/>
                    <a:p>
                      <a:pPr algn="ctr" fontAlgn="t"/>
                      <a:r>
                        <a:rPr lang="en-US" sz="1000" b="0" i="0" u="none" strike="noStrike">
                          <a:solidFill>
                            <a:srgbClr val="000000"/>
                          </a:solidFill>
                          <a:effectLst/>
                          <a:latin typeface="Calibri" panose="020F0502020204030204" pitchFamily="34" charset="0"/>
                        </a:rPr>
                        <a:t>2012</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$66,035 </a:t>
                      </a:r>
                    </a:p>
                  </a:txBody>
                  <a:tcPr marL="0" marR="0" marT="0" marB="0">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 $ 26,509 </a:t>
                      </a:r>
                    </a:p>
                  </a:txBody>
                  <a:tcPr marL="0" marR="0" marT="0" marB="0" anchor="b">
                    <a:lnL>
                      <a:noFill/>
                    </a:lnL>
                    <a:lnR>
                      <a:noFill/>
                    </a:lnR>
                    <a:lnT>
                      <a:noFill/>
                    </a:lnT>
                    <a:lnB>
                      <a:noFill/>
                    </a:lnB>
                  </a:tcPr>
                </a:tc>
                <a:tc>
                  <a:txBody>
                    <a:bodyPr/>
                    <a:lstStyle/>
                    <a:p>
                      <a:pPr algn="r" fontAlgn="b"/>
                      <a:r>
                        <a:rPr lang="en-US" sz="1000" b="0" i="0" u="none" strike="noStrike" dirty="0">
                          <a:solidFill>
                            <a:srgbClr val="548235"/>
                          </a:solidFill>
                          <a:effectLst/>
                          <a:latin typeface="Calibri" panose="020F0502020204030204" pitchFamily="34" charset="0"/>
                        </a:rPr>
                        <a:t> $44,018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$127,553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$147,522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$70,000 </a:t>
                      </a:r>
                    </a:p>
                  </a:txBody>
                  <a:tcPr marL="0" marR="0" marT="0" marB="0" anchor="b">
                    <a:lnL>
                      <a:noFill/>
                    </a:lnL>
                    <a:lnR>
                      <a:noFill/>
                    </a:lnR>
                    <a:lnT>
                      <a:noFill/>
                    </a:lnT>
                    <a:lnB>
                      <a:noFill/>
                    </a:lnB>
                    <a:solidFill>
                      <a:srgbClr val="C6E0B4"/>
                    </a:solidFill>
                  </a:tcPr>
                </a:tc>
                <a:tc>
                  <a:txBody>
                    <a:bodyPr/>
                    <a:lstStyle/>
                    <a:p>
                      <a:pPr algn="r"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 $460,301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$155,785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$311,570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2022419543"/>
                  </a:ext>
                </a:extLst>
              </a:tr>
              <a:tr h="74902">
                <a:tc>
                  <a:txBody>
                    <a:bodyPr/>
                    <a:lstStyle/>
                    <a:p>
                      <a:pPr algn="ctr" fontAlgn="b"/>
                      <a:r>
                        <a:rPr lang="en-US" sz="1000" b="0" i="0" u="none" strike="noStrike" dirty="0">
                          <a:solidFill>
                            <a:srgbClr val="000000"/>
                          </a:solidFill>
                          <a:effectLst/>
                          <a:latin typeface="Calibri" panose="020F0502020204030204" pitchFamily="34" charset="0"/>
                        </a:rPr>
                        <a:t>2</a:t>
                      </a:r>
                    </a:p>
                  </a:txBody>
                  <a:tcPr marL="0" marR="0" marT="0" marB="0" anchor="b">
                    <a:lnL>
                      <a:noFill/>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Barnabas Health </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2012</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106,685 </a:t>
                      </a:r>
                    </a:p>
                  </a:txBody>
                  <a:tcPr marL="0" marR="0" marT="0" marB="0">
                    <a:lnL>
                      <a:noFill/>
                    </a:lnL>
                    <a:lnR>
                      <a:noFill/>
                    </a:lnR>
                    <a:lnT>
                      <a:noFill/>
                    </a:lnT>
                    <a:lnB>
                      <a:noFill/>
                    </a:lnB>
                    <a:solidFill>
                      <a:srgbClr val="AEAAAA"/>
                    </a:solidFill>
                  </a:tcPr>
                </a:tc>
                <a:tc>
                  <a:txBody>
                    <a:bodyPr/>
                    <a:lstStyle/>
                    <a:p>
                      <a:pPr algn="r" fontAlgn="b"/>
                      <a:r>
                        <a:rPr lang="en-US" sz="1000" b="0" i="0" u="none" strike="noStrike" dirty="0">
                          <a:solidFill>
                            <a:schemeClr val="tx2"/>
                          </a:solidFill>
                          <a:effectLst/>
                          <a:latin typeface="Calibri" panose="020F0502020204030204" pitchFamily="34" charset="0"/>
                        </a:rPr>
                        <a:t>36,671 </a:t>
                      </a:r>
                    </a:p>
                  </a:txBody>
                  <a:tcPr marL="0" marR="0" marT="0" marB="0" anchor="b">
                    <a:lnL>
                      <a:noFill/>
                    </a:lnL>
                    <a:lnR>
                      <a:noFill/>
                    </a:lnR>
                    <a:lnT>
                      <a:noFill/>
                    </a:lnT>
                    <a:lnB>
                      <a:noFill/>
                    </a:lnB>
                  </a:tcPr>
                </a:tc>
                <a:tc>
                  <a:txBody>
                    <a:bodyPr/>
                    <a:lstStyle/>
                    <a:p>
                      <a:pPr algn="r" fontAlgn="b"/>
                      <a:r>
                        <a:rPr lang="en-US" sz="1000" b="0" i="0" u="none" strike="noStrike" dirty="0">
                          <a:solidFill>
                            <a:srgbClr val="548235"/>
                          </a:solidFill>
                          <a:effectLst/>
                          <a:latin typeface="Calibri" panose="020F0502020204030204" pitchFamily="34" charset="0"/>
                        </a:rPr>
                        <a:t>64,343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182,685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172,928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70,000 </a:t>
                      </a:r>
                    </a:p>
                  </a:txBody>
                  <a:tcPr marL="0" marR="0" marT="0" marB="0" anchor="b">
                    <a:lnL>
                      <a:noFill/>
                    </a:lnL>
                    <a:lnR>
                      <a:noFill/>
                    </a:lnR>
                    <a:lnT>
                      <a:noFill/>
                    </a:lnT>
                    <a:lnB>
                      <a:noFill/>
                    </a:lnB>
                    <a:solidFill>
                      <a:srgbClr val="C6E0B4"/>
                    </a:solidFill>
                  </a:tcPr>
                </a:tc>
                <a:tc>
                  <a:txBody>
                    <a:bodyPr/>
                    <a:lstStyle/>
                    <a:p>
                      <a:pPr algn="r"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595,337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150,225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352,377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121371620"/>
                  </a:ext>
                </a:extLst>
              </a:tr>
              <a:tr h="131828">
                <a:tc>
                  <a:txBody>
                    <a:bodyPr/>
                    <a:lstStyle/>
                    <a:p>
                      <a:pPr algn="ctr" fontAlgn="b"/>
                      <a:r>
                        <a:rPr lang="en-US" sz="1000" b="0" i="0" u="none" strike="noStrike" dirty="0">
                          <a:solidFill>
                            <a:srgbClr val="000000"/>
                          </a:solidFill>
                          <a:effectLst/>
                          <a:latin typeface="Calibri" panose="020F0502020204030204" pitchFamily="34" charset="0"/>
                        </a:rPr>
                        <a:t>3</a:t>
                      </a:r>
                    </a:p>
                  </a:txBody>
                  <a:tcPr marL="0" marR="0" marT="0" marB="0" anchor="b">
                    <a:lnL>
                      <a:noFill/>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Meridian Health System</a:t>
                      </a:r>
                    </a:p>
                  </a:txBody>
                  <a:tcPr marL="0" marR="0" marT="0" marB="0" anchor="b">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2013A</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29,525 </a:t>
                      </a:r>
                    </a:p>
                  </a:txBody>
                  <a:tcPr marL="0" marR="0" marT="0" marB="0">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17,381 </a:t>
                      </a:r>
                    </a:p>
                  </a:txBody>
                  <a:tcPr marL="0" marR="0" marT="0" marB="0" anchor="b">
                    <a:lnL>
                      <a:noFill/>
                    </a:lnL>
                    <a:lnR>
                      <a:noFill/>
                    </a:lnR>
                    <a:lnT>
                      <a:noFill/>
                    </a:lnT>
                    <a:lnB>
                      <a:noFill/>
                    </a:lnB>
                  </a:tcPr>
                </a:tc>
                <a:tc>
                  <a:txBody>
                    <a:bodyPr/>
                    <a:lstStyle/>
                    <a:p>
                      <a:pPr algn="r" fontAlgn="b"/>
                      <a:r>
                        <a:rPr lang="en-US" sz="1000" b="0" i="0" u="none" strike="noStrike" dirty="0">
                          <a:solidFill>
                            <a:srgbClr val="548235"/>
                          </a:solidFill>
                          <a:effectLst/>
                          <a:latin typeface="Calibri" panose="020F0502020204030204" pitchFamily="34" charset="0"/>
                        </a:rPr>
                        <a:t>25,763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68,693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99,406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54,763 </a:t>
                      </a:r>
                    </a:p>
                  </a:txBody>
                  <a:tcPr marL="0" marR="0" marT="0" marB="0" anchor="b">
                    <a:lnL>
                      <a:noFill/>
                    </a:lnL>
                    <a:lnR>
                      <a:noFill/>
                    </a:lnR>
                    <a:lnT>
                      <a:noFill/>
                    </a:lnT>
                    <a:lnB>
                      <a:noFill/>
                    </a:lnB>
                    <a:solidFill>
                      <a:srgbClr val="C6E0B4"/>
                    </a:solidFill>
                  </a:tcPr>
                </a:tc>
                <a:tc>
                  <a:txBody>
                    <a:bodyPr/>
                    <a:lstStyle/>
                    <a:p>
                      <a:pPr algn="r"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170,930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55,165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110,330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1607251435"/>
                  </a:ext>
                </a:extLst>
              </a:tr>
              <a:tr h="74902">
                <a:tc>
                  <a:txBody>
                    <a:bodyPr/>
                    <a:lstStyle/>
                    <a:p>
                      <a:pPr algn="ctr" fontAlgn="b"/>
                      <a:r>
                        <a:rPr lang="en-US" sz="1000" b="0" i="0" u="none" strike="noStrike" dirty="0">
                          <a:solidFill>
                            <a:srgbClr val="000000"/>
                          </a:solidFill>
                          <a:effectLst/>
                          <a:latin typeface="Calibri" panose="020F0502020204030204" pitchFamily="34" charset="0"/>
                        </a:rPr>
                        <a:t>4</a:t>
                      </a:r>
                    </a:p>
                  </a:txBody>
                  <a:tcPr marL="0" marR="0" marT="0" marB="0" anchor="b">
                    <a:lnL>
                      <a:noFill/>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St. Luke’s Warren Hospital</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2013</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37,410 </a:t>
                      </a:r>
                    </a:p>
                  </a:txBody>
                  <a:tcPr marL="0" marR="0" marT="0" marB="0">
                    <a:lnL>
                      <a:noFill/>
                    </a:lnL>
                    <a:lnR>
                      <a:noFill/>
                    </a:lnR>
                    <a:lnT>
                      <a:noFill/>
                    </a:lnT>
                    <a:lnB>
                      <a:noFill/>
                    </a:lnB>
                    <a:solidFill>
                      <a:srgbClr val="AEAAAA"/>
                    </a:solidFill>
                  </a:tcPr>
                </a:tc>
                <a:tc>
                  <a:txBody>
                    <a:bodyPr/>
                    <a:lstStyle/>
                    <a:p>
                      <a:pPr algn="r" fontAlgn="b"/>
                      <a:r>
                        <a:rPr lang="en-US" sz="1000" b="0" i="0" u="none" strike="noStrike" dirty="0">
                          <a:solidFill>
                            <a:schemeClr val="tx2"/>
                          </a:solidFill>
                          <a:effectLst/>
                          <a:latin typeface="Calibri" panose="020F0502020204030204" pitchFamily="34" charset="0"/>
                        </a:rPr>
                        <a:t>19,353 </a:t>
                      </a:r>
                    </a:p>
                  </a:txBody>
                  <a:tcPr marL="0" marR="0" marT="0" marB="0" anchor="b">
                    <a:lnL>
                      <a:noFill/>
                    </a:lnL>
                    <a:lnR>
                      <a:noFill/>
                    </a:lnR>
                    <a:lnT>
                      <a:noFill/>
                    </a:lnT>
                    <a:lnB>
                      <a:noFill/>
                    </a:lnB>
                  </a:tcPr>
                </a:tc>
                <a:tc>
                  <a:txBody>
                    <a:bodyPr/>
                    <a:lstStyle/>
                    <a:p>
                      <a:pPr algn="r" fontAlgn="b"/>
                      <a:r>
                        <a:rPr lang="en-US" sz="1000" b="0" i="0" u="none" strike="noStrike" dirty="0">
                          <a:solidFill>
                            <a:srgbClr val="548235"/>
                          </a:solidFill>
                          <a:effectLst/>
                          <a:latin typeface="Calibri" panose="020F0502020204030204" pitchFamily="34" charset="0"/>
                        </a:rPr>
                        <a:t>29,705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82,097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129,631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58,705 </a:t>
                      </a:r>
                    </a:p>
                  </a:txBody>
                  <a:tcPr marL="0" marR="0" marT="0" marB="0" anchor="b">
                    <a:lnL>
                      <a:noFill/>
                    </a:lnL>
                    <a:lnR>
                      <a:noFill/>
                    </a:lnR>
                    <a:lnT>
                      <a:noFill/>
                    </a:lnT>
                    <a:lnB>
                      <a:noFill/>
                    </a:lnB>
                    <a:solidFill>
                      <a:srgbClr val="C6E0B4"/>
                    </a:solidFill>
                  </a:tcPr>
                </a:tc>
                <a:tc>
                  <a:txBody>
                    <a:bodyPr/>
                    <a:lstStyle/>
                    <a:p>
                      <a:pPr algn="r"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372,251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139,363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278,726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523669667"/>
                  </a:ext>
                </a:extLst>
              </a:tr>
              <a:tr h="159358">
                <a:tc>
                  <a:txBody>
                    <a:bodyPr/>
                    <a:lstStyle/>
                    <a:p>
                      <a:pPr algn="ctr" fontAlgn="b"/>
                      <a:r>
                        <a:rPr lang="en-US" sz="1000" b="0" i="0" u="none" strike="noStrike" dirty="0">
                          <a:solidFill>
                            <a:srgbClr val="000000"/>
                          </a:solidFill>
                          <a:effectLst/>
                          <a:latin typeface="Calibri" panose="020F0502020204030204" pitchFamily="34" charset="0"/>
                        </a:rPr>
                        <a:t>5</a:t>
                      </a:r>
                    </a:p>
                  </a:txBody>
                  <a:tcPr marL="0" marR="0" marT="0" marB="0" anchor="b">
                    <a:lnL>
                      <a:noFill/>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Palisades Medical Center</a:t>
                      </a:r>
                    </a:p>
                  </a:txBody>
                  <a:tcPr marL="0" marR="0" marT="0" marB="0" anchor="b">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2013</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47,555 </a:t>
                      </a:r>
                    </a:p>
                  </a:txBody>
                  <a:tcPr marL="0" marR="0" marT="0" marB="0">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21,889 </a:t>
                      </a:r>
                    </a:p>
                  </a:txBody>
                  <a:tcPr marL="0" marR="0" marT="0" marB="0" anchor="b">
                    <a:lnL>
                      <a:noFill/>
                    </a:lnL>
                    <a:lnR>
                      <a:noFill/>
                    </a:lnR>
                    <a:lnT>
                      <a:noFill/>
                    </a:lnT>
                    <a:lnB>
                      <a:noFill/>
                    </a:lnB>
                  </a:tcPr>
                </a:tc>
                <a:tc>
                  <a:txBody>
                    <a:bodyPr/>
                    <a:lstStyle/>
                    <a:p>
                      <a:pPr algn="r" fontAlgn="b"/>
                      <a:r>
                        <a:rPr lang="en-US" sz="1000" b="0" i="0" u="none" strike="noStrike" dirty="0">
                          <a:solidFill>
                            <a:srgbClr val="548235"/>
                          </a:solidFill>
                          <a:effectLst/>
                          <a:latin typeface="Calibri" panose="020F0502020204030204" pitchFamily="34" charset="0"/>
                        </a:rPr>
                        <a:t>34,778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99,344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135,972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63,778 </a:t>
                      </a:r>
                    </a:p>
                  </a:txBody>
                  <a:tcPr marL="0" marR="0" marT="0" marB="0" anchor="b">
                    <a:lnL>
                      <a:noFill/>
                    </a:lnL>
                    <a:lnR>
                      <a:noFill/>
                    </a:lnR>
                    <a:lnT>
                      <a:noFill/>
                    </a:lnT>
                    <a:lnB>
                      <a:noFill/>
                    </a:lnB>
                    <a:solidFill>
                      <a:srgbClr val="C6E0B4"/>
                    </a:solidFill>
                  </a:tcPr>
                </a:tc>
                <a:tc>
                  <a:txBody>
                    <a:bodyPr/>
                    <a:lstStyle/>
                    <a:p>
                      <a:pPr algn="r"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311,255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103,724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207,449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3227337098"/>
                  </a:ext>
                </a:extLst>
              </a:tr>
              <a:tr h="131828">
                <a:tc>
                  <a:txBody>
                    <a:bodyPr/>
                    <a:lstStyle/>
                    <a:p>
                      <a:pPr algn="ctr" fontAlgn="b"/>
                      <a:r>
                        <a:rPr lang="en-US" sz="1000" b="0" i="0" u="none" strike="noStrike" dirty="0">
                          <a:solidFill>
                            <a:srgbClr val="000000"/>
                          </a:solidFill>
                          <a:effectLst/>
                          <a:latin typeface="Calibri" panose="020F0502020204030204" pitchFamily="34" charset="0"/>
                        </a:rPr>
                        <a:t>6</a:t>
                      </a:r>
                    </a:p>
                  </a:txBody>
                  <a:tcPr marL="0" marR="0" marT="0" marB="0" anchor="b">
                    <a:lnL>
                      <a:noFill/>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RWJ University Hospital </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2013A</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110,175 </a:t>
                      </a:r>
                    </a:p>
                  </a:txBody>
                  <a:tcPr marL="0" marR="0" marT="0" marB="0">
                    <a:lnL>
                      <a:noFill/>
                    </a:lnL>
                    <a:lnR>
                      <a:noFill/>
                    </a:lnR>
                    <a:lnT>
                      <a:noFill/>
                    </a:lnT>
                    <a:lnB>
                      <a:noFill/>
                    </a:lnB>
                    <a:solidFill>
                      <a:srgbClr val="AEAAAA"/>
                    </a:solidFill>
                  </a:tcPr>
                </a:tc>
                <a:tc>
                  <a:txBody>
                    <a:bodyPr/>
                    <a:lstStyle/>
                    <a:p>
                      <a:pPr algn="r" fontAlgn="b"/>
                      <a:r>
                        <a:rPr lang="en-US" sz="1000" b="0" i="0" u="none" strike="noStrike" dirty="0">
                          <a:solidFill>
                            <a:schemeClr val="tx2"/>
                          </a:solidFill>
                          <a:effectLst/>
                          <a:latin typeface="Calibri" panose="020F0502020204030204" pitchFamily="34" charset="0"/>
                        </a:rPr>
                        <a:t>37,425 </a:t>
                      </a:r>
                    </a:p>
                  </a:txBody>
                  <a:tcPr marL="0" marR="0" marT="0" marB="0" anchor="b">
                    <a:lnL>
                      <a:noFill/>
                    </a:lnL>
                    <a:lnR>
                      <a:noFill/>
                    </a:lnR>
                    <a:lnT>
                      <a:noFill/>
                    </a:lnT>
                    <a:lnB>
                      <a:noFill/>
                    </a:lnB>
                  </a:tcPr>
                </a:tc>
                <a:tc>
                  <a:txBody>
                    <a:bodyPr/>
                    <a:lstStyle/>
                    <a:p>
                      <a:pPr algn="r" fontAlgn="b"/>
                      <a:r>
                        <a:rPr lang="en-US" sz="1000" b="0" i="0" u="none" strike="noStrike" dirty="0">
                          <a:solidFill>
                            <a:srgbClr val="548235"/>
                          </a:solidFill>
                          <a:effectLst/>
                          <a:latin typeface="Calibri" panose="020F0502020204030204" pitchFamily="34" charset="0"/>
                        </a:rPr>
                        <a:t>66,088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186,175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175,109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70,000 </a:t>
                      </a:r>
                    </a:p>
                  </a:txBody>
                  <a:tcPr marL="0" marR="0" marT="0" marB="0" anchor="b">
                    <a:lnL>
                      <a:noFill/>
                    </a:lnL>
                    <a:lnR>
                      <a:noFill/>
                    </a:lnR>
                    <a:lnT>
                      <a:noFill/>
                    </a:lnT>
                    <a:lnB>
                      <a:noFill/>
                    </a:lnB>
                    <a:solidFill>
                      <a:srgbClr val="C6E0B4"/>
                    </a:solidFill>
                  </a:tcPr>
                </a:tc>
                <a:tc>
                  <a:txBody>
                    <a:bodyPr/>
                    <a:lstStyle/>
                    <a:p>
                      <a:pPr algn="r"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949,468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287,402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660,521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732990461"/>
                  </a:ext>
                </a:extLst>
              </a:tr>
              <a:tr h="74902">
                <a:tc>
                  <a:txBody>
                    <a:bodyPr/>
                    <a:lstStyle/>
                    <a:p>
                      <a:pPr algn="ctr" fontAlgn="b"/>
                      <a:r>
                        <a:rPr lang="en-US" sz="1000" b="0" i="0" u="none" strike="noStrike" dirty="0">
                          <a:solidFill>
                            <a:srgbClr val="000000"/>
                          </a:solidFill>
                          <a:effectLst/>
                          <a:latin typeface="Calibri" panose="020F0502020204030204" pitchFamily="34" charset="0"/>
                        </a:rPr>
                        <a:t>7</a:t>
                      </a:r>
                    </a:p>
                  </a:txBody>
                  <a:tcPr marL="0" marR="0" marT="0" marB="0" anchor="b">
                    <a:lnL>
                      <a:noFill/>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RWJ University Hospital </a:t>
                      </a:r>
                    </a:p>
                  </a:txBody>
                  <a:tcPr marL="0" marR="0" marT="0" marB="0" anchor="b">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2013B</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70,000 </a:t>
                      </a:r>
                    </a:p>
                  </a:txBody>
                  <a:tcPr marL="0" marR="0" marT="0" marB="0">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27,500 </a:t>
                      </a:r>
                    </a:p>
                  </a:txBody>
                  <a:tcPr marL="0" marR="0" marT="0" marB="0" anchor="b">
                    <a:lnL>
                      <a:noFill/>
                    </a:lnL>
                    <a:lnR>
                      <a:noFill/>
                    </a:lnR>
                    <a:lnT>
                      <a:noFill/>
                    </a:lnT>
                    <a:lnB>
                      <a:noFill/>
                    </a:lnB>
                  </a:tcPr>
                </a:tc>
                <a:tc>
                  <a:txBody>
                    <a:bodyPr/>
                    <a:lstStyle/>
                    <a:p>
                      <a:pPr algn="r" fontAlgn="b"/>
                      <a:r>
                        <a:rPr lang="en-US" sz="1000" b="0" i="0" u="none" strike="noStrike" dirty="0">
                          <a:solidFill>
                            <a:srgbClr val="548235"/>
                          </a:solidFill>
                          <a:effectLst/>
                          <a:latin typeface="Calibri" panose="020F0502020204030204" pitchFamily="34" charset="0"/>
                        </a:rPr>
                        <a:t>46,000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133,500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150,000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70,000 </a:t>
                      </a:r>
                    </a:p>
                  </a:txBody>
                  <a:tcPr marL="0" marR="0" marT="0" marB="0" anchor="b">
                    <a:lnL>
                      <a:noFill/>
                    </a:lnL>
                    <a:lnR>
                      <a:noFill/>
                    </a:lnR>
                    <a:lnT>
                      <a:noFill/>
                    </a:lnT>
                    <a:lnB>
                      <a:noFill/>
                    </a:lnB>
                    <a:solidFill>
                      <a:srgbClr val="C6E0B4"/>
                    </a:solidFill>
                  </a:tcPr>
                </a:tc>
                <a:tc>
                  <a:txBody>
                    <a:bodyPr/>
                    <a:lstStyle/>
                    <a:p>
                      <a:pPr algn="r"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713,392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260,446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520,892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229510764"/>
                  </a:ext>
                </a:extLst>
              </a:tr>
              <a:tr h="74902">
                <a:tc>
                  <a:txBody>
                    <a:bodyPr/>
                    <a:lstStyle/>
                    <a:p>
                      <a:pPr algn="ctr" fontAlgn="b"/>
                      <a:r>
                        <a:rPr lang="en-US" sz="1000" b="0" i="0" u="none" strike="noStrike" dirty="0">
                          <a:solidFill>
                            <a:srgbClr val="000000"/>
                          </a:solidFill>
                          <a:effectLst/>
                          <a:latin typeface="Calibri" panose="020F0502020204030204" pitchFamily="34" charset="0"/>
                        </a:rPr>
                        <a:t>8</a:t>
                      </a:r>
                    </a:p>
                  </a:txBody>
                  <a:tcPr marL="0" marR="0" marT="0" marB="0" anchor="b">
                    <a:lnL>
                      <a:noFill/>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Virtua Health</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2013</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140,020 </a:t>
                      </a:r>
                    </a:p>
                  </a:txBody>
                  <a:tcPr marL="0" marR="0" marT="0" marB="0">
                    <a:lnL>
                      <a:noFill/>
                    </a:lnL>
                    <a:lnR>
                      <a:noFill/>
                    </a:lnR>
                    <a:lnT>
                      <a:noFill/>
                    </a:lnT>
                    <a:lnB>
                      <a:noFill/>
                    </a:lnB>
                    <a:solidFill>
                      <a:srgbClr val="AEAAAA"/>
                    </a:solidFill>
                  </a:tcPr>
                </a:tc>
                <a:tc>
                  <a:txBody>
                    <a:bodyPr/>
                    <a:lstStyle/>
                    <a:p>
                      <a:pPr algn="r" fontAlgn="b"/>
                      <a:r>
                        <a:rPr lang="en-US" sz="1000" b="0" i="0" u="none" strike="noStrike" dirty="0">
                          <a:solidFill>
                            <a:schemeClr val="tx2"/>
                          </a:solidFill>
                          <a:effectLst/>
                          <a:latin typeface="Calibri" panose="020F0502020204030204" pitchFamily="34" charset="0"/>
                        </a:rPr>
                        <a:t>37,425 </a:t>
                      </a:r>
                    </a:p>
                  </a:txBody>
                  <a:tcPr marL="0" marR="0" marT="0" marB="0" anchor="b">
                    <a:lnL>
                      <a:noFill/>
                    </a:lnL>
                    <a:lnR>
                      <a:noFill/>
                    </a:lnR>
                    <a:lnT>
                      <a:noFill/>
                    </a:lnT>
                    <a:lnB>
                      <a:noFill/>
                    </a:lnB>
                  </a:tcPr>
                </a:tc>
                <a:tc>
                  <a:txBody>
                    <a:bodyPr/>
                    <a:lstStyle/>
                    <a:p>
                      <a:pPr algn="r" fontAlgn="b"/>
                      <a:r>
                        <a:rPr lang="en-US" sz="1000" b="0" i="0" u="none" strike="noStrike" dirty="0">
                          <a:solidFill>
                            <a:srgbClr val="548235"/>
                          </a:solidFill>
                          <a:effectLst/>
                          <a:latin typeface="Calibri" panose="020F0502020204030204" pitchFamily="34" charset="0"/>
                        </a:rPr>
                        <a:t>76,000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216,020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193,763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70,000 </a:t>
                      </a:r>
                    </a:p>
                  </a:txBody>
                  <a:tcPr marL="0" marR="0" marT="0" marB="0" anchor="b">
                    <a:lnL>
                      <a:noFill/>
                    </a:lnL>
                    <a:lnR>
                      <a:noFill/>
                    </a:lnR>
                    <a:lnT>
                      <a:noFill/>
                    </a:lnT>
                    <a:lnB>
                      <a:noFill/>
                    </a:lnB>
                    <a:solidFill>
                      <a:srgbClr val="C6E0B4"/>
                    </a:solidFill>
                  </a:tcPr>
                </a:tc>
                <a:tc>
                  <a:txBody>
                    <a:bodyPr/>
                    <a:lstStyle/>
                    <a:p>
                      <a:pPr algn="r"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822,263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164,067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469,866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33599759"/>
                  </a:ext>
                </a:extLst>
              </a:tr>
              <a:tr h="74902">
                <a:tc>
                  <a:txBody>
                    <a:bodyPr/>
                    <a:lstStyle/>
                    <a:p>
                      <a:pPr algn="ctr" fontAlgn="b"/>
                      <a:r>
                        <a:rPr lang="en-US" sz="1000" b="0" i="0" u="none" strike="noStrike" dirty="0">
                          <a:solidFill>
                            <a:srgbClr val="000000"/>
                          </a:solidFill>
                          <a:effectLst/>
                          <a:latin typeface="Calibri" panose="020F0502020204030204" pitchFamily="34" charset="0"/>
                        </a:rPr>
                        <a:t>9</a:t>
                      </a:r>
                    </a:p>
                  </a:txBody>
                  <a:tcPr marL="0" marR="0" marT="0" marB="0" anchor="b">
                    <a:lnL>
                      <a:noFill/>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RWJ University Hospital </a:t>
                      </a:r>
                    </a:p>
                  </a:txBody>
                  <a:tcPr marL="0" marR="0" marT="0" marB="0" anchor="b">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2014A</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55,925 </a:t>
                      </a:r>
                    </a:p>
                  </a:txBody>
                  <a:tcPr marL="0" marR="0" marT="0" marB="0">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23,981 </a:t>
                      </a:r>
                    </a:p>
                  </a:txBody>
                  <a:tcPr marL="0" marR="0" marT="0" marB="0" anchor="b">
                    <a:lnL>
                      <a:noFill/>
                    </a:lnL>
                    <a:lnR>
                      <a:noFill/>
                    </a:lnR>
                    <a:lnT>
                      <a:noFill/>
                    </a:lnT>
                    <a:lnB>
                      <a:noFill/>
                    </a:lnB>
                  </a:tcPr>
                </a:tc>
                <a:tc>
                  <a:txBody>
                    <a:bodyPr/>
                    <a:lstStyle/>
                    <a:p>
                      <a:pPr algn="r" fontAlgn="b"/>
                      <a:r>
                        <a:rPr lang="en-US" sz="1000" b="0" i="0" u="none" strike="noStrike" dirty="0">
                          <a:solidFill>
                            <a:srgbClr val="548235"/>
                          </a:solidFill>
                          <a:effectLst/>
                          <a:latin typeface="Calibri" panose="020F0502020204030204" pitchFamily="34" charset="0"/>
                        </a:rPr>
                        <a:t>38,963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112,388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141,203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67,963 </a:t>
                      </a:r>
                    </a:p>
                  </a:txBody>
                  <a:tcPr marL="0" marR="0" marT="0" marB="0" anchor="b">
                    <a:lnL>
                      <a:noFill/>
                    </a:lnL>
                    <a:lnR>
                      <a:noFill/>
                    </a:lnR>
                    <a:lnT>
                      <a:noFill/>
                    </a:lnT>
                    <a:lnB>
                      <a:noFill/>
                    </a:lnB>
                    <a:solidFill>
                      <a:srgbClr val="C6E0B4"/>
                    </a:solidFill>
                  </a:tcPr>
                </a:tc>
                <a:tc>
                  <a:txBody>
                    <a:bodyPr/>
                    <a:lstStyle/>
                    <a:p>
                      <a:pPr algn="r"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557,759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201,983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403,965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2665055811"/>
                  </a:ext>
                </a:extLst>
              </a:tr>
              <a:tr h="74902">
                <a:tc>
                  <a:txBody>
                    <a:bodyPr/>
                    <a:lstStyle/>
                    <a:p>
                      <a:pPr algn="ctr" fontAlgn="b"/>
                      <a:r>
                        <a:rPr lang="en-US" sz="1000" b="0" i="0" u="none" strike="noStrike" dirty="0">
                          <a:solidFill>
                            <a:srgbClr val="000000"/>
                          </a:solidFill>
                          <a:effectLst/>
                          <a:latin typeface="Calibri" panose="020F0502020204030204" pitchFamily="34" charset="0"/>
                        </a:rPr>
                        <a:t>10</a:t>
                      </a:r>
                    </a:p>
                  </a:txBody>
                  <a:tcPr marL="0" marR="0" marT="0" marB="0" anchor="b">
                    <a:lnL>
                      <a:noFill/>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RWJ University Hospital </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2014B</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30,000 </a:t>
                      </a:r>
                    </a:p>
                  </a:txBody>
                  <a:tcPr marL="0" marR="0" marT="0" marB="0">
                    <a:lnL>
                      <a:noFill/>
                    </a:lnL>
                    <a:lnR>
                      <a:noFill/>
                    </a:lnR>
                    <a:lnT>
                      <a:noFill/>
                    </a:lnT>
                    <a:lnB>
                      <a:noFill/>
                    </a:lnB>
                    <a:solidFill>
                      <a:srgbClr val="AEAAAA"/>
                    </a:solidFill>
                  </a:tcPr>
                </a:tc>
                <a:tc>
                  <a:txBody>
                    <a:bodyPr/>
                    <a:lstStyle/>
                    <a:p>
                      <a:pPr algn="r" fontAlgn="b"/>
                      <a:r>
                        <a:rPr lang="en-US" sz="1000" b="0" i="0" u="none" strike="noStrike" dirty="0">
                          <a:solidFill>
                            <a:schemeClr val="tx2"/>
                          </a:solidFill>
                          <a:effectLst/>
                          <a:latin typeface="Calibri" panose="020F0502020204030204" pitchFamily="34" charset="0"/>
                        </a:rPr>
                        <a:t>17,500 </a:t>
                      </a:r>
                    </a:p>
                  </a:txBody>
                  <a:tcPr marL="0" marR="0" marT="0" marB="0" anchor="b">
                    <a:lnL>
                      <a:noFill/>
                    </a:lnL>
                    <a:lnR>
                      <a:noFill/>
                    </a:lnR>
                    <a:lnT>
                      <a:noFill/>
                    </a:lnT>
                    <a:lnB>
                      <a:noFill/>
                    </a:lnB>
                  </a:tcPr>
                </a:tc>
                <a:tc>
                  <a:txBody>
                    <a:bodyPr/>
                    <a:lstStyle/>
                    <a:p>
                      <a:pPr algn="r" fontAlgn="b"/>
                      <a:r>
                        <a:rPr lang="en-US" sz="1000" b="0" i="0" u="none" strike="noStrike" dirty="0">
                          <a:solidFill>
                            <a:srgbClr val="548235"/>
                          </a:solidFill>
                          <a:effectLst/>
                          <a:latin typeface="Calibri" panose="020F0502020204030204" pitchFamily="34" charset="0"/>
                        </a:rPr>
                        <a:t>26,000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69,500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100,000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55,000 </a:t>
                      </a:r>
                    </a:p>
                  </a:txBody>
                  <a:tcPr marL="0" marR="0" marT="0" marB="0" anchor="b">
                    <a:lnL>
                      <a:noFill/>
                    </a:lnL>
                    <a:lnR>
                      <a:noFill/>
                    </a:lnR>
                    <a:lnT>
                      <a:noFill/>
                    </a:lnT>
                    <a:lnB>
                      <a:noFill/>
                    </a:lnB>
                    <a:solidFill>
                      <a:srgbClr val="C6E0B4"/>
                    </a:solidFill>
                  </a:tcPr>
                </a:tc>
                <a:tc>
                  <a:txBody>
                    <a:bodyPr/>
                    <a:lstStyle/>
                    <a:p>
                      <a:pPr algn="r"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294,027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105,764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211,527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3859436540"/>
                  </a:ext>
                </a:extLst>
              </a:tr>
              <a:tr h="74902">
                <a:tc>
                  <a:txBody>
                    <a:bodyPr/>
                    <a:lstStyle/>
                    <a:p>
                      <a:pPr algn="ctr" fontAlgn="b"/>
                      <a:r>
                        <a:rPr lang="en-US" sz="1000" b="0" i="0" u="none" strike="noStrike" dirty="0">
                          <a:solidFill>
                            <a:srgbClr val="000000"/>
                          </a:solidFill>
                          <a:effectLst/>
                          <a:latin typeface="Calibri" panose="020F0502020204030204" pitchFamily="34" charset="0"/>
                        </a:rPr>
                        <a:t>11</a:t>
                      </a:r>
                    </a:p>
                  </a:txBody>
                  <a:tcPr marL="0" marR="0" marT="0" marB="0" anchor="b">
                    <a:lnL>
                      <a:noFill/>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Barnabas Health </a:t>
                      </a:r>
                    </a:p>
                  </a:txBody>
                  <a:tcPr marL="0" marR="0" marT="0" marB="0" anchor="b">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2014</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129,925 </a:t>
                      </a:r>
                    </a:p>
                  </a:txBody>
                  <a:tcPr marL="0" marR="0" marT="0" marB="0">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37,425 </a:t>
                      </a:r>
                    </a:p>
                  </a:txBody>
                  <a:tcPr marL="0" marR="0" marT="0" marB="0" anchor="b">
                    <a:lnL>
                      <a:noFill/>
                    </a:lnL>
                    <a:lnR>
                      <a:noFill/>
                    </a:lnR>
                    <a:lnT>
                      <a:noFill/>
                    </a:lnT>
                    <a:lnB>
                      <a:noFill/>
                    </a:lnB>
                  </a:tcPr>
                </a:tc>
                <a:tc>
                  <a:txBody>
                    <a:bodyPr/>
                    <a:lstStyle/>
                    <a:p>
                      <a:pPr algn="r" fontAlgn="b"/>
                      <a:r>
                        <a:rPr lang="en-US" sz="1000" b="0" i="0" u="none" strike="noStrike" dirty="0">
                          <a:solidFill>
                            <a:srgbClr val="548235"/>
                          </a:solidFill>
                          <a:effectLst/>
                          <a:latin typeface="Calibri" panose="020F0502020204030204" pitchFamily="34" charset="0"/>
                        </a:rPr>
                        <a:t>75,963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205,925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187,453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70,000 </a:t>
                      </a:r>
                    </a:p>
                  </a:txBody>
                  <a:tcPr marL="0" marR="0" marT="0" marB="0" anchor="b">
                    <a:lnL>
                      <a:noFill/>
                    </a:lnL>
                    <a:lnR>
                      <a:noFill/>
                    </a:lnR>
                    <a:lnT>
                      <a:noFill/>
                    </a:lnT>
                    <a:lnB>
                      <a:noFill/>
                    </a:lnB>
                    <a:solidFill>
                      <a:srgbClr val="C6E0B4"/>
                    </a:solidFill>
                  </a:tcPr>
                </a:tc>
                <a:tc>
                  <a:txBody>
                    <a:bodyPr/>
                    <a:lstStyle/>
                    <a:p>
                      <a:pPr algn="r"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1,436,032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345,691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1,078,739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1839553373"/>
                  </a:ext>
                </a:extLst>
              </a:tr>
              <a:tr h="74902">
                <a:tc>
                  <a:txBody>
                    <a:bodyPr/>
                    <a:lstStyle/>
                    <a:p>
                      <a:pPr algn="ctr" fontAlgn="b"/>
                      <a:r>
                        <a:rPr lang="en-US" sz="1000" b="0" i="0" u="none" strike="noStrike" dirty="0">
                          <a:solidFill>
                            <a:srgbClr val="000000"/>
                          </a:solidFill>
                          <a:effectLst/>
                          <a:latin typeface="Calibri" panose="020F0502020204030204" pitchFamily="34" charset="0"/>
                        </a:rPr>
                        <a:t>12</a:t>
                      </a:r>
                    </a:p>
                  </a:txBody>
                  <a:tcPr marL="0" marR="0" marT="0" marB="0" anchor="b">
                    <a:lnL>
                      <a:noFill/>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Hunterdon Medical Center</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2014A</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42,735 </a:t>
                      </a:r>
                    </a:p>
                  </a:txBody>
                  <a:tcPr marL="0" marR="0" marT="0" marB="0">
                    <a:lnL>
                      <a:noFill/>
                    </a:lnL>
                    <a:lnR>
                      <a:noFill/>
                    </a:lnR>
                    <a:lnT>
                      <a:noFill/>
                    </a:lnT>
                    <a:lnB>
                      <a:noFill/>
                    </a:lnB>
                    <a:solidFill>
                      <a:srgbClr val="AEAAAA"/>
                    </a:solidFill>
                  </a:tcPr>
                </a:tc>
                <a:tc>
                  <a:txBody>
                    <a:bodyPr/>
                    <a:lstStyle/>
                    <a:p>
                      <a:pPr algn="r" fontAlgn="b"/>
                      <a:r>
                        <a:rPr lang="en-US" sz="1000" b="0" i="0" u="none" strike="noStrike" dirty="0">
                          <a:solidFill>
                            <a:schemeClr val="tx2"/>
                          </a:solidFill>
                          <a:effectLst/>
                          <a:latin typeface="Calibri" panose="020F0502020204030204" pitchFamily="34" charset="0"/>
                        </a:rPr>
                        <a:t>20,684 </a:t>
                      </a:r>
                    </a:p>
                  </a:txBody>
                  <a:tcPr marL="0" marR="0" marT="0" marB="0" anchor="b">
                    <a:lnL>
                      <a:noFill/>
                    </a:lnL>
                    <a:lnR>
                      <a:noFill/>
                    </a:lnR>
                    <a:lnT>
                      <a:noFill/>
                    </a:lnT>
                    <a:lnB>
                      <a:noFill/>
                    </a:lnB>
                  </a:tcPr>
                </a:tc>
                <a:tc>
                  <a:txBody>
                    <a:bodyPr/>
                    <a:lstStyle/>
                    <a:p>
                      <a:pPr algn="r" fontAlgn="b"/>
                      <a:r>
                        <a:rPr lang="en-US" sz="1000" b="0" i="0" u="none" strike="noStrike" dirty="0">
                          <a:solidFill>
                            <a:srgbClr val="548235"/>
                          </a:solidFill>
                          <a:effectLst/>
                          <a:latin typeface="Calibri" panose="020F0502020204030204" pitchFamily="34" charset="0"/>
                        </a:rPr>
                        <a:t>32,368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91,150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132,959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61,368 </a:t>
                      </a:r>
                    </a:p>
                  </a:txBody>
                  <a:tcPr marL="0" marR="0" marT="0" marB="0" anchor="b">
                    <a:lnL>
                      <a:noFill/>
                    </a:lnL>
                    <a:lnR>
                      <a:noFill/>
                    </a:lnR>
                    <a:lnT>
                      <a:noFill/>
                    </a:lnT>
                    <a:lnB>
                      <a:noFill/>
                    </a:lnB>
                    <a:solidFill>
                      <a:srgbClr val="C6E0B4"/>
                    </a:solidFill>
                  </a:tcPr>
                </a:tc>
                <a:tc>
                  <a:txBody>
                    <a:bodyPr/>
                    <a:lstStyle/>
                    <a:p>
                      <a:pPr algn="r"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420,335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156,749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313,497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4076639318"/>
                  </a:ext>
                </a:extLst>
              </a:tr>
              <a:tr h="131828">
                <a:tc>
                  <a:txBody>
                    <a:bodyPr/>
                    <a:lstStyle/>
                    <a:p>
                      <a:pPr algn="ctr" fontAlgn="b"/>
                      <a:r>
                        <a:rPr lang="en-US" sz="1000" b="0" i="0" u="none" strike="noStrike" dirty="0">
                          <a:solidFill>
                            <a:srgbClr val="000000"/>
                          </a:solidFill>
                          <a:effectLst/>
                          <a:latin typeface="Calibri" panose="020F0502020204030204" pitchFamily="34" charset="0"/>
                        </a:rPr>
                        <a:t>13</a:t>
                      </a:r>
                    </a:p>
                  </a:txBody>
                  <a:tcPr marL="0" marR="0" marT="0" marB="0" anchor="b">
                    <a:lnL>
                      <a:noFill/>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University Hospital </a:t>
                      </a:r>
                    </a:p>
                  </a:txBody>
                  <a:tcPr marL="0" marR="0" marT="0" marB="0" anchor="b">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2015A</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254,975 </a:t>
                      </a:r>
                    </a:p>
                  </a:txBody>
                  <a:tcPr marL="0" marR="0" marT="0" marB="0">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    37,425 </a:t>
                      </a:r>
                    </a:p>
                  </a:txBody>
                  <a:tcPr marL="0" marR="0" marT="0" marB="0" anchor="b">
                    <a:lnL>
                      <a:noFill/>
                    </a:lnL>
                    <a:lnR>
                      <a:noFill/>
                    </a:lnR>
                    <a:lnT>
                      <a:noFill/>
                    </a:lnT>
                    <a:lnB>
                      <a:noFill/>
                    </a:lnB>
                  </a:tcPr>
                </a:tc>
                <a:tc>
                  <a:txBody>
                    <a:bodyPr/>
                    <a:lstStyle/>
                    <a:p>
                      <a:pPr algn="r" fontAlgn="b"/>
                      <a:r>
                        <a:rPr lang="en-US" sz="1000" b="0" i="0" u="none" strike="noStrike" dirty="0">
                          <a:solidFill>
                            <a:srgbClr val="548235"/>
                          </a:solidFill>
                          <a:effectLst/>
                          <a:latin typeface="Calibri" panose="020F0502020204030204" pitchFamily="34" charset="0"/>
                        </a:rPr>
                        <a:t>    76,000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330,975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265,609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70,000 </a:t>
                      </a:r>
                    </a:p>
                  </a:txBody>
                  <a:tcPr marL="0" marR="0" marT="0" marB="0" anchor="b">
                    <a:lnL>
                      <a:noFill/>
                    </a:lnL>
                    <a:lnR>
                      <a:noFill/>
                    </a:lnR>
                    <a:lnT>
                      <a:noFill/>
                    </a:lnT>
                    <a:lnB>
                      <a:noFill/>
                    </a:lnB>
                    <a:solidFill>
                      <a:srgbClr val="C6E0B4"/>
                    </a:solidFill>
                  </a:tcPr>
                </a:tc>
                <a:tc>
                  <a:txBody>
                    <a:bodyPr/>
                    <a:lstStyle/>
                    <a:p>
                      <a:pPr algn="r"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2,228,213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346,706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1,604,411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3917675233"/>
                  </a:ext>
                </a:extLst>
              </a:tr>
              <a:tr h="74902">
                <a:tc>
                  <a:txBody>
                    <a:bodyPr/>
                    <a:lstStyle/>
                    <a:p>
                      <a:pPr algn="ctr" fontAlgn="b"/>
                      <a:r>
                        <a:rPr lang="en-US" sz="1000" b="0" i="0" u="none" strike="noStrike" dirty="0">
                          <a:solidFill>
                            <a:srgbClr val="000000"/>
                          </a:solidFill>
                          <a:effectLst/>
                          <a:latin typeface="Calibri" panose="020F0502020204030204" pitchFamily="34" charset="0"/>
                        </a:rPr>
                        <a:t>14</a:t>
                      </a:r>
                    </a:p>
                  </a:txBody>
                  <a:tcPr marL="0" marR="0" marT="0" marB="0" anchor="b">
                    <a:lnL>
                      <a:noFill/>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Princeton Healthcare</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2016A</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   190,065 </a:t>
                      </a:r>
                    </a:p>
                  </a:txBody>
                  <a:tcPr marL="0" marR="0" marT="0" marB="0">
                    <a:lnL>
                      <a:noFill/>
                    </a:lnL>
                    <a:lnR>
                      <a:noFill/>
                    </a:lnR>
                    <a:lnT>
                      <a:noFill/>
                    </a:lnT>
                    <a:lnB>
                      <a:noFill/>
                    </a:lnB>
                    <a:solidFill>
                      <a:srgbClr val="AEAAAA"/>
                    </a:solidFill>
                  </a:tcPr>
                </a:tc>
                <a:tc>
                  <a:txBody>
                    <a:bodyPr/>
                    <a:lstStyle/>
                    <a:p>
                      <a:pPr algn="r" fontAlgn="b"/>
                      <a:r>
                        <a:rPr lang="en-US" sz="1000" b="0" i="0" u="none" strike="noStrike" dirty="0">
                          <a:solidFill>
                            <a:schemeClr val="tx2"/>
                          </a:solidFill>
                          <a:effectLst/>
                          <a:latin typeface="Calibri" panose="020F0502020204030204" pitchFamily="34" charset="0"/>
                        </a:rPr>
                        <a:t>    37,425 </a:t>
                      </a:r>
                    </a:p>
                  </a:txBody>
                  <a:tcPr marL="0" marR="0" marT="0" marB="0" anchor="b">
                    <a:lnL>
                      <a:noFill/>
                    </a:lnL>
                    <a:lnR>
                      <a:noFill/>
                    </a:lnR>
                    <a:lnT>
                      <a:noFill/>
                    </a:lnT>
                    <a:lnB>
                      <a:noFill/>
                    </a:lnB>
                  </a:tcPr>
                </a:tc>
                <a:tc>
                  <a:txBody>
                    <a:bodyPr/>
                    <a:lstStyle/>
                    <a:p>
                      <a:pPr algn="r" fontAlgn="b"/>
                      <a:r>
                        <a:rPr lang="en-US" sz="1000" b="0" i="0" u="none" strike="noStrike" dirty="0">
                          <a:solidFill>
                            <a:srgbClr val="548235"/>
                          </a:solidFill>
                          <a:effectLst/>
                          <a:latin typeface="Calibri" panose="020F0502020204030204" pitchFamily="34" charset="0"/>
                        </a:rPr>
                        <a:t>    76,000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266,065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225,041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70,000 </a:t>
                      </a:r>
                    </a:p>
                  </a:txBody>
                  <a:tcPr marL="0" marR="0" marT="0" marB="0" anchor="b">
                    <a:lnL>
                      <a:noFill/>
                    </a:lnL>
                    <a:lnR>
                      <a:noFill/>
                    </a:lnR>
                    <a:lnT>
                      <a:noFill/>
                    </a:lnT>
                    <a:lnB>
                      <a:noFill/>
                    </a:lnB>
                    <a:solidFill>
                      <a:srgbClr val="C6E0B4"/>
                    </a:solidFill>
                  </a:tcPr>
                </a:tc>
                <a:tc>
                  <a:txBody>
                    <a:bodyPr/>
                    <a:lstStyle/>
                    <a:p>
                      <a:pPr algn="r"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1,276,317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254,579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851,870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2782062295"/>
                  </a:ext>
                </a:extLst>
              </a:tr>
              <a:tr h="74902">
                <a:tc>
                  <a:txBody>
                    <a:bodyPr/>
                    <a:lstStyle/>
                    <a:p>
                      <a:pPr algn="ctr" fontAlgn="b"/>
                      <a:r>
                        <a:rPr lang="en-US" sz="1000" b="0" i="0" u="none" strike="noStrike" dirty="0">
                          <a:solidFill>
                            <a:srgbClr val="000000"/>
                          </a:solidFill>
                          <a:effectLst/>
                          <a:latin typeface="Calibri" panose="020F0502020204030204" pitchFamily="34" charset="0"/>
                        </a:rPr>
                        <a:t>15</a:t>
                      </a:r>
                    </a:p>
                  </a:txBody>
                  <a:tcPr marL="0" marR="0" marT="0" marB="0" anchor="b">
                    <a:lnL>
                      <a:noFill/>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Inspira Health</a:t>
                      </a:r>
                    </a:p>
                  </a:txBody>
                  <a:tcPr marL="0" marR="0" marT="0" marB="0" anchor="b">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2016A</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177,765 </a:t>
                      </a:r>
                    </a:p>
                  </a:txBody>
                  <a:tcPr marL="0" marR="0" marT="0" marB="0">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    37,425 </a:t>
                      </a:r>
                    </a:p>
                  </a:txBody>
                  <a:tcPr marL="0" marR="0" marT="0" marB="0" anchor="b">
                    <a:lnL>
                      <a:noFill/>
                    </a:lnL>
                    <a:lnR>
                      <a:noFill/>
                    </a:lnR>
                    <a:lnT>
                      <a:noFill/>
                    </a:lnT>
                    <a:lnB>
                      <a:noFill/>
                    </a:lnB>
                  </a:tcPr>
                </a:tc>
                <a:tc>
                  <a:txBody>
                    <a:bodyPr/>
                    <a:lstStyle/>
                    <a:p>
                      <a:pPr algn="r" fontAlgn="b"/>
                      <a:r>
                        <a:rPr lang="en-US" sz="1000" b="0" i="0" u="none" strike="noStrike" dirty="0">
                          <a:solidFill>
                            <a:srgbClr val="548235"/>
                          </a:solidFill>
                          <a:effectLst/>
                          <a:latin typeface="Calibri" panose="020F0502020204030204" pitchFamily="34" charset="0"/>
                        </a:rPr>
                        <a:t>    76,000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253,765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217,353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70,000 </a:t>
                      </a:r>
                    </a:p>
                  </a:txBody>
                  <a:tcPr marL="0" marR="0" marT="0" marB="0" anchor="b">
                    <a:lnL>
                      <a:noFill/>
                    </a:lnL>
                    <a:lnR>
                      <a:noFill/>
                    </a:lnR>
                    <a:lnT>
                      <a:noFill/>
                    </a:lnT>
                    <a:lnB>
                      <a:noFill/>
                    </a:lnB>
                    <a:solidFill>
                      <a:srgbClr val="C6E0B4"/>
                    </a:solidFill>
                  </a:tcPr>
                </a:tc>
                <a:tc>
                  <a:txBody>
                    <a:bodyPr/>
                    <a:lstStyle/>
                    <a:p>
                      <a:pPr algn="r"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1,189,988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283,682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816,972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2099601066"/>
                  </a:ext>
                </a:extLst>
              </a:tr>
              <a:tr h="74902">
                <a:tc>
                  <a:txBody>
                    <a:bodyPr/>
                    <a:lstStyle/>
                    <a:p>
                      <a:pPr algn="ctr" fontAlgn="b"/>
                      <a:r>
                        <a:rPr lang="en-US" sz="1000" b="0" i="0" u="none" strike="noStrike" dirty="0">
                          <a:solidFill>
                            <a:srgbClr val="000000"/>
                          </a:solidFill>
                          <a:effectLst/>
                          <a:latin typeface="Calibri" panose="020F0502020204030204" pitchFamily="34" charset="0"/>
                        </a:rPr>
                        <a:t>16</a:t>
                      </a:r>
                    </a:p>
                  </a:txBody>
                  <a:tcPr marL="0" marR="0" marT="0" marB="0" anchor="b">
                    <a:lnL>
                      <a:noFill/>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St. Joseph's Healthcare</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2016</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   246,845 </a:t>
                      </a:r>
                    </a:p>
                  </a:txBody>
                  <a:tcPr marL="0" marR="0" marT="0" marB="0">
                    <a:lnL>
                      <a:noFill/>
                    </a:lnL>
                    <a:lnR>
                      <a:noFill/>
                    </a:lnR>
                    <a:lnT>
                      <a:noFill/>
                    </a:lnT>
                    <a:lnB>
                      <a:noFill/>
                    </a:lnB>
                    <a:solidFill>
                      <a:srgbClr val="AEAAAA"/>
                    </a:solidFill>
                  </a:tcPr>
                </a:tc>
                <a:tc>
                  <a:txBody>
                    <a:bodyPr/>
                    <a:lstStyle/>
                    <a:p>
                      <a:pPr algn="r" fontAlgn="b"/>
                      <a:r>
                        <a:rPr lang="en-US" sz="1000" b="0" i="0" u="none" strike="noStrike" dirty="0">
                          <a:solidFill>
                            <a:schemeClr val="tx2"/>
                          </a:solidFill>
                          <a:effectLst/>
                          <a:latin typeface="Calibri" panose="020F0502020204030204" pitchFamily="34" charset="0"/>
                        </a:rPr>
                        <a:t>    37,425 </a:t>
                      </a:r>
                    </a:p>
                  </a:txBody>
                  <a:tcPr marL="0" marR="0" marT="0" marB="0" anchor="b">
                    <a:lnL>
                      <a:noFill/>
                    </a:lnL>
                    <a:lnR>
                      <a:noFill/>
                    </a:lnR>
                    <a:lnT>
                      <a:noFill/>
                    </a:lnT>
                    <a:lnB>
                      <a:noFill/>
                    </a:lnB>
                  </a:tcPr>
                </a:tc>
                <a:tc>
                  <a:txBody>
                    <a:bodyPr/>
                    <a:lstStyle/>
                    <a:p>
                      <a:pPr algn="r" fontAlgn="b"/>
                      <a:r>
                        <a:rPr lang="en-US" sz="1000" b="0" i="0" u="none" strike="noStrike" dirty="0">
                          <a:solidFill>
                            <a:srgbClr val="548235"/>
                          </a:solidFill>
                          <a:effectLst/>
                          <a:latin typeface="Calibri" panose="020F0502020204030204" pitchFamily="34" charset="0"/>
                        </a:rPr>
                        <a:t>    76,000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322,845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260,528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70,000 </a:t>
                      </a:r>
                    </a:p>
                  </a:txBody>
                  <a:tcPr marL="0" marR="0" marT="0" marB="0" anchor="b">
                    <a:lnL>
                      <a:noFill/>
                    </a:lnL>
                    <a:lnR>
                      <a:noFill/>
                    </a:lnR>
                    <a:lnT>
                      <a:noFill/>
                    </a:lnT>
                    <a:lnB>
                      <a:noFill/>
                    </a:lnB>
                    <a:solidFill>
                      <a:srgbClr val="C6E0B4"/>
                    </a:solidFill>
                  </a:tcPr>
                </a:tc>
                <a:tc>
                  <a:txBody>
                    <a:bodyPr/>
                    <a:lstStyle/>
                    <a:p>
                      <a:pPr algn="r"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2,055,493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352,974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1,486,406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1091165188"/>
                  </a:ext>
                </a:extLst>
              </a:tr>
              <a:tr h="131828">
                <a:tc>
                  <a:txBody>
                    <a:bodyPr/>
                    <a:lstStyle/>
                    <a:p>
                      <a:pPr algn="ctr" fontAlgn="b"/>
                      <a:r>
                        <a:rPr lang="en-US" sz="1000" b="0" i="0" u="none" strike="noStrike" dirty="0">
                          <a:solidFill>
                            <a:srgbClr val="000000"/>
                          </a:solidFill>
                          <a:effectLst/>
                          <a:latin typeface="Calibri" panose="020F0502020204030204" pitchFamily="34" charset="0"/>
                        </a:rPr>
                        <a:t>17</a:t>
                      </a:r>
                    </a:p>
                  </a:txBody>
                  <a:tcPr marL="0" marR="0" marT="0" marB="0" anchor="b">
                    <a:lnL>
                      <a:noFill/>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Trinitas Regional Medical Center</a:t>
                      </a:r>
                    </a:p>
                  </a:txBody>
                  <a:tcPr marL="0" marR="0" marT="0" marB="0" anchor="b">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2016A</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13,810 </a:t>
                      </a:r>
                    </a:p>
                  </a:txBody>
                  <a:tcPr marL="0" marR="0" marT="0" marB="0">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    13,453 </a:t>
                      </a:r>
                    </a:p>
                  </a:txBody>
                  <a:tcPr marL="0" marR="0" marT="0" marB="0" anchor="b">
                    <a:lnL>
                      <a:noFill/>
                    </a:lnL>
                    <a:lnR>
                      <a:noFill/>
                    </a:lnR>
                    <a:lnT>
                      <a:noFill/>
                    </a:lnT>
                    <a:lnB>
                      <a:noFill/>
                    </a:lnB>
                  </a:tcPr>
                </a:tc>
                <a:tc>
                  <a:txBody>
                    <a:bodyPr/>
                    <a:lstStyle/>
                    <a:p>
                      <a:pPr algn="r" fontAlgn="b"/>
                      <a:r>
                        <a:rPr lang="en-US" sz="1000" b="0" i="0" u="none" strike="noStrike" dirty="0">
                          <a:solidFill>
                            <a:srgbClr val="548235"/>
                          </a:solidFill>
                          <a:effectLst/>
                          <a:latin typeface="Calibri" panose="020F0502020204030204" pitchFamily="34" charset="0"/>
                        </a:rPr>
                        <a:t>    17,905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34,144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47,025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27,620 </a:t>
                      </a:r>
                    </a:p>
                  </a:txBody>
                  <a:tcPr marL="0" marR="0" marT="0" marB="0" anchor="b">
                    <a:lnL>
                      <a:noFill/>
                    </a:lnL>
                    <a:lnR>
                      <a:noFill/>
                    </a:lnR>
                    <a:lnT>
                      <a:noFill/>
                    </a:lnT>
                    <a:lnB>
                      <a:noFill/>
                    </a:lnB>
                    <a:solidFill>
                      <a:srgbClr val="C6E0B4"/>
                    </a:solidFill>
                  </a:tcPr>
                </a:tc>
                <a:tc>
                  <a:txBody>
                    <a:bodyPr/>
                    <a:lstStyle/>
                    <a:p>
                      <a:pPr algn="r"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    60,429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17,355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34,710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1497127812"/>
                  </a:ext>
                </a:extLst>
              </a:tr>
              <a:tr h="74902">
                <a:tc>
                  <a:txBody>
                    <a:bodyPr/>
                    <a:lstStyle/>
                    <a:p>
                      <a:pPr algn="ctr" fontAlgn="b"/>
                      <a:r>
                        <a:rPr lang="en-US" sz="1000" b="0" i="0" u="none" strike="noStrike" dirty="0">
                          <a:solidFill>
                            <a:srgbClr val="000000"/>
                          </a:solidFill>
                          <a:effectLst/>
                          <a:latin typeface="Calibri" panose="020F0502020204030204" pitchFamily="34" charset="0"/>
                        </a:rPr>
                        <a:t>18</a:t>
                      </a:r>
                    </a:p>
                  </a:txBody>
                  <a:tcPr marL="0" marR="0" marT="0" marB="0" anchor="b">
                    <a:lnL>
                      <a:noFill/>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Trinitas Regional Medical Center</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2017A</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      82,970 </a:t>
                      </a:r>
                    </a:p>
                  </a:txBody>
                  <a:tcPr marL="0" marR="0" marT="0" marB="0">
                    <a:lnL>
                      <a:noFill/>
                    </a:lnL>
                    <a:lnR>
                      <a:noFill/>
                    </a:lnR>
                    <a:lnT>
                      <a:noFill/>
                    </a:lnT>
                    <a:lnB>
                      <a:noFill/>
                    </a:lnB>
                    <a:solidFill>
                      <a:srgbClr val="AEAAAA"/>
                    </a:solidFill>
                  </a:tcPr>
                </a:tc>
                <a:tc>
                  <a:txBody>
                    <a:bodyPr/>
                    <a:lstStyle/>
                    <a:p>
                      <a:pPr algn="r" fontAlgn="b"/>
                      <a:r>
                        <a:rPr lang="en-US" sz="1000" b="0" i="0" u="none" strike="noStrike" dirty="0">
                          <a:solidFill>
                            <a:schemeClr val="tx2"/>
                          </a:solidFill>
                          <a:effectLst/>
                          <a:latin typeface="Calibri" panose="020F0502020204030204" pitchFamily="34" charset="0"/>
                        </a:rPr>
                        <a:t>    30,743 </a:t>
                      </a:r>
                    </a:p>
                  </a:txBody>
                  <a:tcPr marL="0" marR="0" marT="0" marB="0" anchor="b">
                    <a:lnL>
                      <a:noFill/>
                    </a:lnL>
                    <a:lnR>
                      <a:noFill/>
                    </a:lnR>
                    <a:lnT>
                      <a:noFill/>
                    </a:lnT>
                    <a:lnB>
                      <a:noFill/>
                    </a:lnB>
                  </a:tcPr>
                </a:tc>
                <a:tc>
                  <a:txBody>
                    <a:bodyPr/>
                    <a:lstStyle/>
                    <a:p>
                      <a:pPr algn="r" fontAlgn="b"/>
                      <a:r>
                        <a:rPr lang="en-US" sz="1000" b="0" i="0" u="none" strike="noStrike" dirty="0">
                          <a:solidFill>
                            <a:srgbClr val="548235"/>
                          </a:solidFill>
                          <a:effectLst/>
                          <a:latin typeface="Calibri" panose="020F0502020204030204" pitchFamily="34" charset="0"/>
                        </a:rPr>
                        <a:t>    52,485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152,158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158,106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70,000 </a:t>
                      </a:r>
                    </a:p>
                  </a:txBody>
                  <a:tcPr marL="0" marR="0" marT="0" marB="0" anchor="b">
                    <a:lnL>
                      <a:noFill/>
                    </a:lnL>
                    <a:lnR>
                      <a:noFill/>
                    </a:lnR>
                    <a:lnT>
                      <a:noFill/>
                    </a:lnT>
                    <a:lnB>
                      <a:noFill/>
                    </a:lnB>
                    <a:solidFill>
                      <a:srgbClr val="C6E0B4"/>
                    </a:solidFill>
                  </a:tcPr>
                </a:tc>
                <a:tc>
                  <a:txBody>
                    <a:bodyPr/>
                    <a:lstStyle/>
                    <a:p>
                      <a:pPr algn="r"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  349,666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99,952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200,795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2329683792"/>
                  </a:ext>
                </a:extLst>
              </a:tr>
              <a:tr h="74902">
                <a:tc>
                  <a:txBody>
                    <a:bodyPr/>
                    <a:lstStyle/>
                    <a:p>
                      <a:pPr algn="ctr" fontAlgn="b"/>
                      <a:r>
                        <a:rPr lang="en-US" sz="1000" b="0" i="0" u="none" strike="noStrike" dirty="0">
                          <a:solidFill>
                            <a:srgbClr val="000000"/>
                          </a:solidFill>
                          <a:effectLst/>
                          <a:latin typeface="Calibri" panose="020F0502020204030204" pitchFamily="34" charset="0"/>
                        </a:rPr>
                        <a:t>19</a:t>
                      </a:r>
                    </a:p>
                  </a:txBody>
                  <a:tcPr marL="0" marR="0" marT="0" marB="0" anchor="b">
                    <a:lnL>
                      <a:noFill/>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AHS Hospital</a:t>
                      </a:r>
                    </a:p>
                  </a:txBody>
                  <a:tcPr marL="0" marR="0" marT="0" marB="0" anchor="b">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2016</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224,800 </a:t>
                      </a:r>
                    </a:p>
                  </a:txBody>
                  <a:tcPr marL="0" marR="0" marT="0" marB="0">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    37,425 </a:t>
                      </a:r>
                    </a:p>
                  </a:txBody>
                  <a:tcPr marL="0" marR="0" marT="0" marB="0" anchor="b">
                    <a:lnL>
                      <a:noFill/>
                    </a:lnL>
                    <a:lnR>
                      <a:noFill/>
                    </a:lnR>
                    <a:lnT>
                      <a:noFill/>
                    </a:lnT>
                    <a:lnB>
                      <a:noFill/>
                    </a:lnB>
                  </a:tcPr>
                </a:tc>
                <a:tc>
                  <a:txBody>
                    <a:bodyPr/>
                    <a:lstStyle/>
                    <a:p>
                      <a:pPr algn="r" fontAlgn="b"/>
                      <a:r>
                        <a:rPr lang="en-US" sz="1000" b="0" i="0" u="none" strike="noStrike" dirty="0">
                          <a:solidFill>
                            <a:srgbClr val="548235"/>
                          </a:solidFill>
                          <a:effectLst/>
                          <a:latin typeface="Calibri" panose="020F0502020204030204" pitchFamily="34" charset="0"/>
                        </a:rPr>
                        <a:t>    76,000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300,800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246,750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70,000 </a:t>
                      </a:r>
                    </a:p>
                  </a:txBody>
                  <a:tcPr marL="0" marR="0" marT="0" marB="0" anchor="b">
                    <a:lnL>
                      <a:noFill/>
                    </a:lnL>
                    <a:lnR>
                      <a:noFill/>
                    </a:lnR>
                    <a:lnT>
                      <a:noFill/>
                    </a:lnT>
                    <a:lnB>
                      <a:noFill/>
                    </a:lnB>
                    <a:solidFill>
                      <a:srgbClr val="C6E0B4"/>
                    </a:solidFill>
                  </a:tcPr>
                </a:tc>
                <a:tc>
                  <a:txBody>
                    <a:bodyPr/>
                    <a:lstStyle/>
                    <a:p>
                      <a:pPr algn="r"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1,515,575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281,179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1,002,441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3749365702"/>
                  </a:ext>
                </a:extLst>
              </a:tr>
              <a:tr h="74902">
                <a:tc>
                  <a:txBody>
                    <a:bodyPr/>
                    <a:lstStyle/>
                    <a:p>
                      <a:pPr algn="ctr" fontAlgn="b"/>
                      <a:r>
                        <a:rPr lang="en-US" sz="1000" b="0" i="0" u="none" strike="noStrike" dirty="0">
                          <a:solidFill>
                            <a:srgbClr val="000000"/>
                          </a:solidFill>
                          <a:effectLst/>
                          <a:latin typeface="Calibri" panose="020F0502020204030204" pitchFamily="34" charset="0"/>
                        </a:rPr>
                        <a:t>20</a:t>
                      </a:r>
                    </a:p>
                  </a:txBody>
                  <a:tcPr marL="0" marR="0" marT="0" marB="0" anchor="b">
                    <a:lnL>
                      <a:noFill/>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RWJ Barnabas Health</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2016A</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   679,135 </a:t>
                      </a:r>
                    </a:p>
                  </a:txBody>
                  <a:tcPr marL="0" marR="0" marT="0" marB="0">
                    <a:lnL>
                      <a:noFill/>
                    </a:lnL>
                    <a:lnR>
                      <a:noFill/>
                    </a:lnR>
                    <a:lnT>
                      <a:noFill/>
                    </a:lnT>
                    <a:lnB>
                      <a:noFill/>
                    </a:lnB>
                    <a:solidFill>
                      <a:srgbClr val="AEAAAA"/>
                    </a:solidFill>
                  </a:tcPr>
                </a:tc>
                <a:tc>
                  <a:txBody>
                    <a:bodyPr/>
                    <a:lstStyle/>
                    <a:p>
                      <a:pPr algn="r" fontAlgn="b"/>
                      <a:r>
                        <a:rPr lang="en-US" sz="1000" b="0" i="0" u="none" strike="noStrike" dirty="0">
                          <a:solidFill>
                            <a:schemeClr val="tx2"/>
                          </a:solidFill>
                          <a:effectLst/>
                          <a:latin typeface="Calibri" panose="020F0502020204030204" pitchFamily="34" charset="0"/>
                        </a:rPr>
                        <a:t>    37,425 </a:t>
                      </a:r>
                    </a:p>
                  </a:txBody>
                  <a:tcPr marL="0" marR="0" marT="0" marB="0" anchor="b">
                    <a:lnL>
                      <a:noFill/>
                    </a:lnL>
                    <a:lnR>
                      <a:noFill/>
                    </a:lnR>
                    <a:lnT>
                      <a:noFill/>
                    </a:lnT>
                    <a:lnB>
                      <a:noFill/>
                    </a:lnB>
                  </a:tcPr>
                </a:tc>
                <a:tc>
                  <a:txBody>
                    <a:bodyPr/>
                    <a:lstStyle/>
                    <a:p>
                      <a:pPr algn="r" fontAlgn="b"/>
                      <a:r>
                        <a:rPr lang="en-US" sz="1000" b="0" i="0" u="none" strike="noStrike" dirty="0">
                          <a:solidFill>
                            <a:srgbClr val="548235"/>
                          </a:solidFill>
                          <a:effectLst/>
                          <a:latin typeface="Calibri" panose="020F0502020204030204" pitchFamily="34" charset="0"/>
                        </a:rPr>
                        <a:t>    76,000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755,135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530,709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70,000 </a:t>
                      </a:r>
                    </a:p>
                  </a:txBody>
                  <a:tcPr marL="0" marR="0" marT="0" marB="0" anchor="b">
                    <a:lnL>
                      <a:noFill/>
                    </a:lnL>
                    <a:lnR>
                      <a:noFill/>
                    </a:lnR>
                    <a:lnT>
                      <a:noFill/>
                    </a:lnT>
                    <a:lnB>
                      <a:noFill/>
                    </a:lnB>
                    <a:solidFill>
                      <a:srgbClr val="C6E0B4"/>
                    </a:solidFill>
                  </a:tcPr>
                </a:tc>
                <a:tc>
                  <a:txBody>
                    <a:bodyPr/>
                    <a:lstStyle/>
                    <a:p>
                      <a:pPr algn="r"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5,548,028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311,356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3,866,915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2167934612"/>
                  </a:ext>
                </a:extLst>
              </a:tr>
              <a:tr h="74902">
                <a:tc>
                  <a:txBody>
                    <a:bodyPr/>
                    <a:lstStyle/>
                    <a:p>
                      <a:pPr algn="ctr" fontAlgn="b"/>
                      <a:r>
                        <a:rPr lang="en-US" sz="1000" b="0" i="0" u="none" strike="noStrike" dirty="0">
                          <a:solidFill>
                            <a:srgbClr val="000000"/>
                          </a:solidFill>
                          <a:effectLst/>
                          <a:latin typeface="Calibri" panose="020F0502020204030204" pitchFamily="34" charset="0"/>
                        </a:rPr>
                        <a:t>21</a:t>
                      </a:r>
                    </a:p>
                  </a:txBody>
                  <a:tcPr marL="0" marR="0" marT="0" marB="0" anchor="b">
                    <a:lnL>
                      <a:noFill/>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Hackensack Meridian</a:t>
                      </a:r>
                    </a:p>
                  </a:txBody>
                  <a:tcPr marL="0" marR="0" marT="0" marB="0" anchor="b">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2017A</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588,790 </a:t>
                      </a:r>
                    </a:p>
                  </a:txBody>
                  <a:tcPr marL="0" marR="0" marT="0" marB="0">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    37,425 </a:t>
                      </a:r>
                    </a:p>
                  </a:txBody>
                  <a:tcPr marL="0" marR="0" marT="0" marB="0" anchor="b">
                    <a:lnL>
                      <a:noFill/>
                    </a:lnL>
                    <a:lnR>
                      <a:noFill/>
                    </a:lnR>
                    <a:lnT>
                      <a:noFill/>
                    </a:lnT>
                    <a:lnB>
                      <a:noFill/>
                    </a:lnB>
                  </a:tcPr>
                </a:tc>
                <a:tc>
                  <a:txBody>
                    <a:bodyPr/>
                    <a:lstStyle/>
                    <a:p>
                      <a:pPr algn="r" fontAlgn="b"/>
                      <a:r>
                        <a:rPr lang="en-US" sz="1000" b="0" i="0" u="none" strike="noStrike" dirty="0">
                          <a:solidFill>
                            <a:srgbClr val="548235"/>
                          </a:solidFill>
                          <a:effectLst/>
                          <a:latin typeface="Calibri" panose="020F0502020204030204" pitchFamily="34" charset="0"/>
                        </a:rPr>
                        <a:t>    76,000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664,790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474,244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70,000 </a:t>
                      </a:r>
                    </a:p>
                  </a:txBody>
                  <a:tcPr marL="0" marR="0" marT="0" marB="0" anchor="b">
                    <a:lnL>
                      <a:noFill/>
                    </a:lnL>
                    <a:lnR>
                      <a:noFill/>
                    </a:lnR>
                    <a:lnT>
                      <a:noFill/>
                    </a:lnT>
                    <a:lnB>
                      <a:noFill/>
                    </a:lnB>
                    <a:solidFill>
                      <a:srgbClr val="C6E0B4"/>
                    </a:solidFill>
                  </a:tcPr>
                </a:tc>
                <a:tc>
                  <a:txBody>
                    <a:bodyPr/>
                    <a:lstStyle/>
                    <a:p>
                      <a:pPr algn="r"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4,626,111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429,460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3,267,990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2382894537"/>
                  </a:ext>
                </a:extLst>
              </a:tr>
              <a:tr h="74902">
                <a:tc>
                  <a:txBody>
                    <a:bodyPr/>
                    <a:lstStyle/>
                    <a:p>
                      <a:pPr algn="ctr" fontAlgn="b"/>
                      <a:r>
                        <a:rPr lang="en-US" sz="1000" b="0" i="0" u="none" strike="noStrike" dirty="0">
                          <a:solidFill>
                            <a:srgbClr val="000000"/>
                          </a:solidFill>
                          <a:effectLst/>
                          <a:latin typeface="Calibri" panose="020F0502020204030204" pitchFamily="34" charset="0"/>
                        </a:rPr>
                        <a:t>22</a:t>
                      </a:r>
                    </a:p>
                  </a:txBody>
                  <a:tcPr marL="0" marR="0" marT="0" marB="0" anchor="b">
                    <a:lnL>
                      <a:noFill/>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Inspira Health</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2017A</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   265,000 </a:t>
                      </a:r>
                    </a:p>
                  </a:txBody>
                  <a:tcPr marL="0" marR="0" marT="0" marB="0">
                    <a:lnL>
                      <a:noFill/>
                    </a:lnL>
                    <a:lnR>
                      <a:noFill/>
                    </a:lnR>
                    <a:lnT>
                      <a:noFill/>
                    </a:lnT>
                    <a:lnB>
                      <a:noFill/>
                    </a:lnB>
                    <a:solidFill>
                      <a:srgbClr val="AEAAAA"/>
                    </a:solidFill>
                  </a:tcPr>
                </a:tc>
                <a:tc>
                  <a:txBody>
                    <a:bodyPr/>
                    <a:lstStyle/>
                    <a:p>
                      <a:pPr algn="r" fontAlgn="b"/>
                      <a:r>
                        <a:rPr lang="en-US" sz="1000" b="0" i="0" u="none" strike="noStrike" dirty="0">
                          <a:solidFill>
                            <a:schemeClr val="tx2"/>
                          </a:solidFill>
                          <a:effectLst/>
                          <a:latin typeface="Calibri" panose="020F0502020204030204" pitchFamily="34" charset="0"/>
                        </a:rPr>
                        <a:t>    37,425 </a:t>
                      </a:r>
                    </a:p>
                  </a:txBody>
                  <a:tcPr marL="0" marR="0" marT="0" marB="0" anchor="b">
                    <a:lnL>
                      <a:noFill/>
                    </a:lnL>
                    <a:lnR>
                      <a:noFill/>
                    </a:lnR>
                    <a:lnT>
                      <a:noFill/>
                    </a:lnT>
                    <a:lnB>
                      <a:noFill/>
                    </a:lnB>
                  </a:tcPr>
                </a:tc>
                <a:tc>
                  <a:txBody>
                    <a:bodyPr/>
                    <a:lstStyle/>
                    <a:p>
                      <a:pPr algn="r" fontAlgn="b"/>
                      <a:r>
                        <a:rPr lang="en-US" sz="1000" b="0" i="0" u="none" strike="noStrike" dirty="0">
                          <a:solidFill>
                            <a:srgbClr val="548235"/>
                          </a:solidFill>
                          <a:effectLst/>
                          <a:latin typeface="Calibri" panose="020F0502020204030204" pitchFamily="34" charset="0"/>
                        </a:rPr>
                        <a:t>    76,000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341,000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271,875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70,000 </a:t>
                      </a:r>
                    </a:p>
                  </a:txBody>
                  <a:tcPr marL="0" marR="0" marT="0" marB="0" anchor="b">
                    <a:lnL>
                      <a:noFill/>
                    </a:lnL>
                    <a:lnR>
                      <a:noFill/>
                    </a:lnR>
                    <a:lnT>
                      <a:noFill/>
                    </a:lnT>
                    <a:lnB>
                      <a:noFill/>
                    </a:lnB>
                    <a:solidFill>
                      <a:srgbClr val="C6E0B4"/>
                    </a:solidFill>
                  </a:tcPr>
                </a:tc>
                <a:tc>
                  <a:txBody>
                    <a:bodyPr/>
                    <a:lstStyle/>
                    <a:p>
                      <a:pPr algn="r"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2,488,093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346,378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1,771,364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3676550550"/>
                  </a:ext>
                </a:extLst>
              </a:tr>
              <a:tr h="131828">
                <a:tc>
                  <a:txBody>
                    <a:bodyPr/>
                    <a:lstStyle/>
                    <a:p>
                      <a:pPr algn="ctr" fontAlgn="b"/>
                      <a:r>
                        <a:rPr lang="en-US" sz="1000" b="0" i="0" u="none" strike="noStrike" dirty="0">
                          <a:solidFill>
                            <a:srgbClr val="000000"/>
                          </a:solidFill>
                          <a:effectLst/>
                          <a:latin typeface="Calibri" panose="020F0502020204030204" pitchFamily="34" charset="0"/>
                        </a:rPr>
                        <a:t>23</a:t>
                      </a:r>
                    </a:p>
                  </a:txBody>
                  <a:tcPr marL="0" marR="0" marT="0" marB="0" anchor="b">
                    <a:lnL>
                      <a:noFill/>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State Contract Refunding (HATP)</a:t>
                      </a:r>
                    </a:p>
                  </a:txBody>
                  <a:tcPr marL="0" marR="0" marT="0" marB="0" anchor="b">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2017</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170,475 </a:t>
                      </a:r>
                    </a:p>
                  </a:txBody>
                  <a:tcPr marL="0" marR="0" marT="0" marB="0">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    37,425 </a:t>
                      </a:r>
                    </a:p>
                  </a:txBody>
                  <a:tcPr marL="0" marR="0" marT="0" marB="0" anchor="b">
                    <a:lnL>
                      <a:noFill/>
                    </a:lnL>
                    <a:lnR>
                      <a:noFill/>
                    </a:lnR>
                    <a:lnT>
                      <a:noFill/>
                    </a:lnT>
                    <a:lnB>
                      <a:noFill/>
                    </a:lnB>
                  </a:tcPr>
                </a:tc>
                <a:tc>
                  <a:txBody>
                    <a:bodyPr/>
                    <a:lstStyle/>
                    <a:p>
                      <a:pPr algn="r" fontAlgn="b"/>
                      <a:r>
                        <a:rPr lang="en-US" sz="1000" b="0" i="0" u="none" strike="noStrike" dirty="0">
                          <a:solidFill>
                            <a:srgbClr val="548235"/>
                          </a:solidFill>
                          <a:effectLst/>
                          <a:latin typeface="Calibri" panose="020F0502020204030204" pitchFamily="34" charset="0"/>
                        </a:rPr>
                        <a:t>    76,000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246,475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212,797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70,000 </a:t>
                      </a:r>
                    </a:p>
                  </a:txBody>
                  <a:tcPr marL="0" marR="0" marT="0" marB="0" anchor="b">
                    <a:lnL>
                      <a:noFill/>
                    </a:lnL>
                    <a:lnR>
                      <a:noFill/>
                    </a:lnR>
                    <a:lnT>
                      <a:noFill/>
                    </a:lnT>
                    <a:lnB>
                      <a:noFill/>
                    </a:lnB>
                    <a:solidFill>
                      <a:srgbClr val="C6E0B4"/>
                    </a:solidFill>
                  </a:tcPr>
                </a:tc>
                <a:tc>
                  <a:txBody>
                    <a:bodyPr/>
                    <a:lstStyle/>
                    <a:p>
                      <a:pPr algn="r"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1,040,661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216,214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664,911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1937657236"/>
                  </a:ext>
                </a:extLst>
              </a:tr>
              <a:tr h="74902">
                <a:tc>
                  <a:txBody>
                    <a:bodyPr/>
                    <a:lstStyle/>
                    <a:p>
                      <a:pPr algn="ctr" fontAlgn="b"/>
                      <a:r>
                        <a:rPr lang="en-US" sz="1000" b="0" i="0" u="none" strike="noStrike" dirty="0">
                          <a:solidFill>
                            <a:srgbClr val="000000"/>
                          </a:solidFill>
                          <a:effectLst/>
                          <a:latin typeface="Calibri" panose="020F0502020204030204" pitchFamily="34" charset="0"/>
                        </a:rPr>
                        <a:t>24</a:t>
                      </a:r>
                    </a:p>
                  </a:txBody>
                  <a:tcPr marL="0" marR="0" marT="0" marB="0" anchor="b">
                    <a:lnL>
                      <a:noFill/>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RWJ Barnabas Health</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2019A</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      19,250 </a:t>
                      </a:r>
                    </a:p>
                  </a:txBody>
                  <a:tcPr marL="0" marR="0" marT="0" marB="0">
                    <a:lnL>
                      <a:noFill/>
                    </a:lnL>
                    <a:lnR>
                      <a:noFill/>
                    </a:lnR>
                    <a:lnT>
                      <a:noFill/>
                    </a:lnT>
                    <a:lnB>
                      <a:noFill/>
                    </a:lnB>
                    <a:solidFill>
                      <a:srgbClr val="AEAAAA"/>
                    </a:solidFill>
                  </a:tcPr>
                </a:tc>
                <a:tc>
                  <a:txBody>
                    <a:bodyPr/>
                    <a:lstStyle/>
                    <a:p>
                      <a:pPr algn="r" fontAlgn="b"/>
                      <a:r>
                        <a:rPr lang="en-US" sz="1000" b="0" i="0" u="none" strike="noStrike" dirty="0">
                          <a:solidFill>
                            <a:schemeClr val="tx2"/>
                          </a:solidFill>
                          <a:effectLst/>
                          <a:latin typeface="Calibri" panose="020F0502020204030204" pitchFamily="34" charset="0"/>
                        </a:rPr>
                        <a:t>    14,813 </a:t>
                      </a:r>
                    </a:p>
                  </a:txBody>
                  <a:tcPr marL="0" marR="0" marT="0" marB="0" anchor="b">
                    <a:lnL>
                      <a:noFill/>
                    </a:lnL>
                    <a:lnR>
                      <a:noFill/>
                    </a:lnR>
                    <a:lnT>
                      <a:noFill/>
                    </a:lnT>
                    <a:lnB>
                      <a:noFill/>
                    </a:lnB>
                  </a:tcPr>
                </a:tc>
                <a:tc>
                  <a:txBody>
                    <a:bodyPr/>
                    <a:lstStyle/>
                    <a:p>
                      <a:pPr algn="r" fontAlgn="b"/>
                      <a:r>
                        <a:rPr lang="en-US" sz="1000" b="0" i="0" u="none" strike="noStrike" dirty="0">
                          <a:solidFill>
                            <a:srgbClr val="548235"/>
                          </a:solidFill>
                          <a:effectLst/>
                          <a:latin typeface="Calibri" panose="020F0502020204030204" pitchFamily="34" charset="0"/>
                        </a:rPr>
                        <a:t>    20,625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47,200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60,625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38,500 </a:t>
                      </a:r>
                    </a:p>
                  </a:txBody>
                  <a:tcPr marL="0" marR="0" marT="0" marB="0" anchor="b">
                    <a:lnL>
                      <a:noFill/>
                    </a:lnL>
                    <a:lnR>
                      <a:noFill/>
                    </a:lnR>
                    <a:lnT>
                      <a:noFill/>
                    </a:lnT>
                    <a:lnB>
                      <a:noFill/>
                    </a:lnB>
                    <a:solidFill>
                      <a:srgbClr val="C6E0B4"/>
                    </a:solidFill>
                  </a:tcPr>
                </a:tc>
                <a:tc>
                  <a:txBody>
                    <a:bodyPr/>
                    <a:lstStyle/>
                    <a:p>
                      <a:pPr algn="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    57,192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15,598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31,196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545636734"/>
                  </a:ext>
                </a:extLst>
              </a:tr>
              <a:tr h="74902">
                <a:tc>
                  <a:txBody>
                    <a:bodyPr/>
                    <a:lstStyle/>
                    <a:p>
                      <a:pPr algn="ctr" fontAlgn="b"/>
                      <a:r>
                        <a:rPr lang="en-US" sz="1000" b="0" i="0" u="none" strike="noStrike">
                          <a:solidFill>
                            <a:srgbClr val="000000"/>
                          </a:solidFill>
                          <a:effectLst/>
                          <a:latin typeface="Calibri" panose="020F0502020204030204" pitchFamily="34" charset="0"/>
                        </a:rPr>
                        <a:t>25</a:t>
                      </a:r>
                    </a:p>
                  </a:txBody>
                  <a:tcPr marL="0" marR="0" marT="0" marB="0" anchor="b">
                    <a:lnL>
                      <a:noFill/>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RWJ Barnabas Health</a:t>
                      </a:r>
                    </a:p>
                  </a:txBody>
                  <a:tcPr marL="0" marR="0" marT="0" marB="0" anchor="b">
                    <a:lnL>
                      <a:noFill/>
                    </a:lnL>
                    <a:lnR>
                      <a:noFill/>
                    </a:lnR>
                    <a:lnT>
                      <a:noFill/>
                    </a:lnT>
                    <a:lnB>
                      <a:noFill/>
                    </a:lnB>
                  </a:tcPr>
                </a:tc>
                <a:tc>
                  <a:txBody>
                    <a:bodyPr/>
                    <a:lstStyle/>
                    <a:p>
                      <a:pPr algn="ctr" fontAlgn="t"/>
                      <a:r>
                        <a:rPr lang="en-US" sz="1000" b="0" i="0" u="none" strike="noStrike">
                          <a:solidFill>
                            <a:srgbClr val="000000"/>
                          </a:solidFill>
                          <a:effectLst/>
                          <a:latin typeface="Calibri" panose="020F0502020204030204" pitchFamily="34" charset="0"/>
                        </a:rPr>
                        <a:t>2019B-1</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69,725 </a:t>
                      </a:r>
                    </a:p>
                  </a:txBody>
                  <a:tcPr marL="0" marR="0" marT="0" marB="0">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    27,431 </a:t>
                      </a:r>
                    </a:p>
                  </a:txBody>
                  <a:tcPr marL="0" marR="0" marT="0" marB="0" anchor="b">
                    <a:lnL>
                      <a:noFill/>
                    </a:lnL>
                    <a:lnR>
                      <a:noFill/>
                    </a:lnR>
                    <a:lnT>
                      <a:noFill/>
                    </a:lnT>
                    <a:lnB>
                      <a:noFill/>
                    </a:lnB>
                  </a:tcPr>
                </a:tc>
                <a:tc>
                  <a:txBody>
                    <a:bodyPr/>
                    <a:lstStyle/>
                    <a:p>
                      <a:pPr algn="r" fontAlgn="b"/>
                      <a:r>
                        <a:rPr lang="en-US" sz="1000" b="0" i="0" u="none" strike="noStrike" dirty="0">
                          <a:solidFill>
                            <a:srgbClr val="548235"/>
                          </a:solidFill>
                          <a:effectLst/>
                          <a:latin typeface="Calibri" panose="020F0502020204030204" pitchFamily="34" charset="0"/>
                        </a:rPr>
                        <a:t>    45,863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133,088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149,828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70,000 </a:t>
                      </a:r>
                    </a:p>
                  </a:txBody>
                  <a:tcPr marL="0" marR="0" marT="0" marB="0" anchor="b">
                    <a:lnL>
                      <a:noFill/>
                    </a:lnL>
                    <a:lnR>
                      <a:noFill/>
                    </a:lnR>
                    <a:lnT>
                      <a:noFill/>
                    </a:lnT>
                    <a:lnB>
                      <a:noFill/>
                    </a:lnB>
                    <a:solidFill>
                      <a:srgbClr val="C6E0B4"/>
                    </a:solidFill>
                  </a:tcPr>
                </a:tc>
                <a:tc>
                  <a:txBody>
                    <a:bodyPr/>
                    <a:lstStyle/>
                    <a:p>
                      <a:pPr algn="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  508,025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166,856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333,713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4251007480"/>
                  </a:ext>
                </a:extLst>
              </a:tr>
              <a:tr h="74902">
                <a:tc>
                  <a:txBody>
                    <a:bodyPr/>
                    <a:lstStyle/>
                    <a:p>
                      <a:pPr algn="ctr" fontAlgn="b"/>
                      <a:r>
                        <a:rPr lang="en-US" sz="1000" b="0" i="0" u="none" strike="noStrike">
                          <a:solidFill>
                            <a:srgbClr val="000000"/>
                          </a:solidFill>
                          <a:effectLst/>
                          <a:latin typeface="Calibri" panose="020F0502020204030204" pitchFamily="34" charset="0"/>
                        </a:rPr>
                        <a:t>26</a:t>
                      </a:r>
                    </a:p>
                  </a:txBody>
                  <a:tcPr marL="0" marR="0" marT="0" marB="0" anchor="b">
                    <a:lnL>
                      <a:noFill/>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RWJ Barnabas Health</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a:solidFill>
                            <a:srgbClr val="000000"/>
                          </a:solidFill>
                          <a:effectLst/>
                          <a:latin typeface="Calibri" panose="020F0502020204030204" pitchFamily="34" charset="0"/>
                        </a:rPr>
                        <a:t>2019B-2</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      70,555 </a:t>
                      </a:r>
                    </a:p>
                  </a:txBody>
                  <a:tcPr marL="0" marR="0" marT="0" marB="0">
                    <a:lnL>
                      <a:noFill/>
                    </a:lnL>
                    <a:lnR>
                      <a:noFill/>
                    </a:lnR>
                    <a:lnT>
                      <a:noFill/>
                    </a:lnT>
                    <a:lnB>
                      <a:noFill/>
                    </a:lnB>
                    <a:solidFill>
                      <a:srgbClr val="AEAAAA"/>
                    </a:solidFill>
                  </a:tcPr>
                </a:tc>
                <a:tc>
                  <a:txBody>
                    <a:bodyPr/>
                    <a:lstStyle/>
                    <a:p>
                      <a:pPr algn="r" fontAlgn="b"/>
                      <a:r>
                        <a:rPr lang="en-US" sz="1000" b="0" i="0" u="none" strike="noStrike" dirty="0">
                          <a:solidFill>
                            <a:schemeClr val="tx2"/>
                          </a:solidFill>
                          <a:effectLst/>
                          <a:latin typeface="Calibri" panose="020F0502020204030204" pitchFamily="34" charset="0"/>
                        </a:rPr>
                        <a:t>    27,639 </a:t>
                      </a:r>
                    </a:p>
                  </a:txBody>
                  <a:tcPr marL="0" marR="0" marT="0" marB="0" anchor="b">
                    <a:lnL>
                      <a:noFill/>
                    </a:lnL>
                    <a:lnR>
                      <a:noFill/>
                    </a:lnR>
                    <a:lnT>
                      <a:noFill/>
                    </a:lnT>
                    <a:lnB>
                      <a:noFill/>
                    </a:lnB>
                  </a:tcPr>
                </a:tc>
                <a:tc>
                  <a:txBody>
                    <a:bodyPr/>
                    <a:lstStyle/>
                    <a:p>
                      <a:pPr algn="r" fontAlgn="b"/>
                      <a:r>
                        <a:rPr lang="en-US" sz="1000" b="0" i="0" u="none" strike="noStrike" dirty="0">
                          <a:solidFill>
                            <a:srgbClr val="548235"/>
                          </a:solidFill>
                          <a:effectLst/>
                          <a:latin typeface="Calibri" panose="020F0502020204030204" pitchFamily="34" charset="0"/>
                        </a:rPr>
                        <a:t>    46,278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134,333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150,347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70,000 </a:t>
                      </a:r>
                    </a:p>
                  </a:txBody>
                  <a:tcPr marL="0" marR="0" marT="0" marB="0" anchor="b">
                    <a:lnL>
                      <a:noFill/>
                    </a:lnL>
                    <a:lnR>
                      <a:noFill/>
                    </a:lnR>
                    <a:lnT>
                      <a:noFill/>
                    </a:lnT>
                    <a:lnB>
                      <a:noFill/>
                    </a:lnB>
                    <a:solidFill>
                      <a:srgbClr val="C6E0B4"/>
                    </a:solidFill>
                  </a:tcPr>
                </a:tc>
                <a:tc>
                  <a:txBody>
                    <a:bodyPr/>
                    <a:lstStyle/>
                    <a:p>
                      <a:pPr algn="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  638,694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222,334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444,668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3397601382"/>
                  </a:ext>
                </a:extLst>
              </a:tr>
              <a:tr h="74902">
                <a:tc>
                  <a:txBody>
                    <a:bodyPr/>
                    <a:lstStyle/>
                    <a:p>
                      <a:pPr algn="ctr" fontAlgn="b"/>
                      <a:r>
                        <a:rPr lang="en-US" sz="1000" b="0" i="0" u="none" strike="noStrike">
                          <a:solidFill>
                            <a:srgbClr val="000000"/>
                          </a:solidFill>
                          <a:effectLst/>
                          <a:latin typeface="Calibri" panose="020F0502020204030204" pitchFamily="34" charset="0"/>
                        </a:rPr>
                        <a:t>27</a:t>
                      </a:r>
                    </a:p>
                  </a:txBody>
                  <a:tcPr marL="0" marR="0" marT="0" marB="0" anchor="b">
                    <a:lnL>
                      <a:noFill/>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RWJ Barnabas Health</a:t>
                      </a:r>
                    </a:p>
                  </a:txBody>
                  <a:tcPr marL="0" marR="0" marT="0" marB="0" anchor="b">
                    <a:lnL>
                      <a:noFill/>
                    </a:lnL>
                    <a:lnR>
                      <a:noFill/>
                    </a:lnR>
                    <a:lnT>
                      <a:noFill/>
                    </a:lnT>
                    <a:lnB>
                      <a:noFill/>
                    </a:lnB>
                  </a:tcPr>
                </a:tc>
                <a:tc>
                  <a:txBody>
                    <a:bodyPr/>
                    <a:lstStyle/>
                    <a:p>
                      <a:pPr algn="ctr" fontAlgn="t"/>
                      <a:r>
                        <a:rPr lang="en-US" sz="1000" b="0" i="0" u="none" strike="noStrike">
                          <a:solidFill>
                            <a:srgbClr val="000000"/>
                          </a:solidFill>
                          <a:effectLst/>
                          <a:latin typeface="Calibri" panose="020F0502020204030204" pitchFamily="34" charset="0"/>
                        </a:rPr>
                        <a:t>2019B-3</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70,550 </a:t>
                      </a:r>
                    </a:p>
                  </a:txBody>
                  <a:tcPr marL="0" marR="0" marT="0" marB="0">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    27,638 </a:t>
                      </a:r>
                    </a:p>
                  </a:txBody>
                  <a:tcPr marL="0" marR="0" marT="0" marB="0" anchor="b">
                    <a:lnL>
                      <a:noFill/>
                    </a:lnL>
                    <a:lnR>
                      <a:noFill/>
                    </a:lnR>
                    <a:lnT>
                      <a:noFill/>
                    </a:lnT>
                    <a:lnB>
                      <a:noFill/>
                    </a:lnB>
                  </a:tcPr>
                </a:tc>
                <a:tc>
                  <a:txBody>
                    <a:bodyPr/>
                    <a:lstStyle/>
                    <a:p>
                      <a:pPr algn="r" fontAlgn="b"/>
                      <a:r>
                        <a:rPr lang="en-US" sz="1000" b="0" i="0" u="none" strike="noStrike" dirty="0">
                          <a:solidFill>
                            <a:srgbClr val="548235"/>
                          </a:solidFill>
                          <a:effectLst/>
                          <a:latin typeface="Calibri" panose="020F0502020204030204" pitchFamily="34" charset="0"/>
                        </a:rPr>
                        <a:t>    46,275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134,325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150,344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70,000 </a:t>
                      </a:r>
                    </a:p>
                  </a:txBody>
                  <a:tcPr marL="0" marR="0" marT="0" marB="0" anchor="b">
                    <a:lnL>
                      <a:noFill/>
                    </a:lnL>
                    <a:lnR>
                      <a:noFill/>
                    </a:lnR>
                    <a:lnT>
                      <a:noFill/>
                    </a:lnT>
                    <a:lnB>
                      <a:noFill/>
                    </a:lnB>
                    <a:solidFill>
                      <a:srgbClr val="C6E0B4"/>
                    </a:solidFill>
                  </a:tcPr>
                </a:tc>
                <a:tc>
                  <a:txBody>
                    <a:bodyPr/>
                    <a:lstStyle/>
                    <a:p>
                      <a:pPr algn="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  711,337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258,662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517,325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1428055502"/>
                  </a:ext>
                </a:extLst>
              </a:tr>
              <a:tr h="74902">
                <a:tc>
                  <a:txBody>
                    <a:bodyPr/>
                    <a:lstStyle/>
                    <a:p>
                      <a:pPr algn="ctr" fontAlgn="b"/>
                      <a:r>
                        <a:rPr lang="en-US" sz="1000" b="0" i="0" u="none" strike="noStrike">
                          <a:solidFill>
                            <a:srgbClr val="000000"/>
                          </a:solidFill>
                          <a:effectLst/>
                          <a:latin typeface="Calibri" panose="020F0502020204030204" pitchFamily="34" charset="0"/>
                        </a:rPr>
                        <a:t>28</a:t>
                      </a:r>
                    </a:p>
                  </a:txBody>
                  <a:tcPr marL="0" marR="0" marT="0" marB="0" anchor="b">
                    <a:lnL>
                      <a:noFill/>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Valley Hospital</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a:solidFill>
                            <a:srgbClr val="000000"/>
                          </a:solidFill>
                          <a:effectLst/>
                          <a:latin typeface="Calibri" panose="020F0502020204030204" pitchFamily="34" charset="0"/>
                        </a:rPr>
                        <a:t>2019</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   356,410 </a:t>
                      </a:r>
                    </a:p>
                  </a:txBody>
                  <a:tcPr marL="0" marR="0" marT="0" marB="0">
                    <a:lnL>
                      <a:noFill/>
                    </a:lnL>
                    <a:lnR>
                      <a:noFill/>
                    </a:lnR>
                    <a:lnT>
                      <a:noFill/>
                    </a:lnT>
                    <a:lnB>
                      <a:noFill/>
                    </a:lnB>
                    <a:solidFill>
                      <a:srgbClr val="AEAAAA"/>
                    </a:solidFill>
                  </a:tcPr>
                </a:tc>
                <a:tc>
                  <a:txBody>
                    <a:bodyPr/>
                    <a:lstStyle/>
                    <a:p>
                      <a:pPr algn="r" fontAlgn="b"/>
                      <a:r>
                        <a:rPr lang="en-US" sz="1000" b="0" i="0" u="none" strike="noStrike" dirty="0">
                          <a:solidFill>
                            <a:schemeClr val="tx2"/>
                          </a:solidFill>
                          <a:effectLst/>
                          <a:latin typeface="Calibri" panose="020F0502020204030204" pitchFamily="34" charset="0"/>
                        </a:rPr>
                        <a:t>    37,425 </a:t>
                      </a:r>
                    </a:p>
                  </a:txBody>
                  <a:tcPr marL="0" marR="0" marT="0" marB="0" anchor="b">
                    <a:lnL>
                      <a:noFill/>
                    </a:lnL>
                    <a:lnR>
                      <a:noFill/>
                    </a:lnR>
                    <a:lnT>
                      <a:noFill/>
                    </a:lnT>
                    <a:lnB>
                      <a:noFill/>
                    </a:lnB>
                  </a:tcPr>
                </a:tc>
                <a:tc>
                  <a:txBody>
                    <a:bodyPr/>
                    <a:lstStyle/>
                    <a:p>
                      <a:pPr algn="r" fontAlgn="b"/>
                      <a:r>
                        <a:rPr lang="en-US" sz="1000" b="0" i="0" u="none" strike="noStrike" dirty="0">
                          <a:solidFill>
                            <a:srgbClr val="548235"/>
                          </a:solidFill>
                          <a:effectLst/>
                          <a:latin typeface="Calibri" panose="020F0502020204030204" pitchFamily="34" charset="0"/>
                        </a:rPr>
                        <a:t>    76,000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432,410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329,006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70,000 </a:t>
                      </a:r>
                    </a:p>
                  </a:txBody>
                  <a:tcPr marL="0" marR="0" marT="0" marB="0" anchor="b">
                    <a:lnL>
                      <a:noFill/>
                    </a:lnL>
                    <a:lnR>
                      <a:noFill/>
                    </a:lnR>
                    <a:lnT>
                      <a:noFill/>
                    </a:lnT>
                    <a:lnB>
                      <a:noFill/>
                    </a:lnB>
                    <a:solidFill>
                      <a:srgbClr val="C6E0B4"/>
                    </a:solidFill>
                  </a:tcPr>
                </a:tc>
                <a:tc>
                  <a:txBody>
                    <a:bodyPr/>
                    <a:lstStyle/>
                    <a:p>
                      <a:pPr algn="r"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2,497,785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325,422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1,657,268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4285144714"/>
                  </a:ext>
                </a:extLst>
              </a:tr>
              <a:tr h="131828">
                <a:tc>
                  <a:txBody>
                    <a:bodyPr/>
                    <a:lstStyle/>
                    <a:p>
                      <a:pPr algn="ctr" fontAlgn="b"/>
                      <a:r>
                        <a:rPr lang="en-US" sz="1000" b="0" i="0" u="none" strike="noStrike" dirty="0">
                          <a:solidFill>
                            <a:srgbClr val="000000"/>
                          </a:solidFill>
                          <a:effectLst/>
                          <a:latin typeface="Calibri" panose="020F0502020204030204" pitchFamily="34" charset="0"/>
                        </a:rPr>
                        <a:t>29</a:t>
                      </a:r>
                    </a:p>
                  </a:txBody>
                  <a:tcPr marL="0" marR="0" marT="0" marB="0" anchor="b">
                    <a:lnL>
                      <a:noFill/>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Hunterdon Medical Center</a:t>
                      </a:r>
                    </a:p>
                  </a:txBody>
                  <a:tcPr marL="0" marR="0" marT="0" marB="0" anchor="b">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2020A</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44,460 </a:t>
                      </a:r>
                    </a:p>
                  </a:txBody>
                  <a:tcPr marL="0" marR="0" marT="0" marB="0">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    21,115 </a:t>
                      </a:r>
                    </a:p>
                  </a:txBody>
                  <a:tcPr marL="0" marR="0" marT="0" marB="0" anchor="b">
                    <a:lnL>
                      <a:noFill/>
                    </a:lnL>
                    <a:lnR>
                      <a:noFill/>
                    </a:lnR>
                    <a:lnT>
                      <a:noFill/>
                    </a:lnT>
                    <a:lnB>
                      <a:noFill/>
                    </a:lnB>
                  </a:tcPr>
                </a:tc>
                <a:tc>
                  <a:txBody>
                    <a:bodyPr/>
                    <a:lstStyle/>
                    <a:p>
                      <a:pPr algn="r" fontAlgn="b"/>
                      <a:r>
                        <a:rPr lang="en-US" sz="1000" b="0" i="0" u="none" strike="noStrike" dirty="0">
                          <a:solidFill>
                            <a:srgbClr val="548235"/>
                          </a:solidFill>
                          <a:effectLst/>
                          <a:latin typeface="Calibri" panose="020F0502020204030204" pitchFamily="34" charset="0"/>
                        </a:rPr>
                        <a:t>    33,230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22,230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134,038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62,230 </a:t>
                      </a:r>
                    </a:p>
                  </a:txBody>
                  <a:tcPr marL="0" marR="0" marT="0" marB="0" anchor="b">
                    <a:lnL>
                      <a:noFill/>
                    </a:lnL>
                    <a:lnR>
                      <a:noFill/>
                    </a:lnR>
                    <a:lnT>
                      <a:noFill/>
                    </a:lnT>
                    <a:lnB>
                      <a:noFill/>
                    </a:lnB>
                    <a:solidFill>
                      <a:srgbClr val="C6E0B4"/>
                    </a:solidFill>
                  </a:tcPr>
                </a:tc>
                <a:tc>
                  <a:txBody>
                    <a:bodyPr/>
                    <a:lstStyle/>
                    <a:p>
                      <a:pPr algn="r"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  426,871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154,372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308,744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529889119"/>
                  </a:ext>
                </a:extLst>
              </a:tr>
              <a:tr h="74902">
                <a:tc>
                  <a:txBody>
                    <a:bodyPr/>
                    <a:lstStyle/>
                    <a:p>
                      <a:pPr algn="ctr" fontAlgn="b"/>
                      <a:r>
                        <a:rPr lang="en-US" sz="1000" b="0" i="0" u="none" strike="noStrike" dirty="0">
                          <a:solidFill>
                            <a:srgbClr val="000000"/>
                          </a:solidFill>
                          <a:effectLst/>
                          <a:latin typeface="Calibri" panose="020F0502020204030204" pitchFamily="34" charset="0"/>
                        </a:rPr>
                        <a:t>30</a:t>
                      </a:r>
                    </a:p>
                  </a:txBody>
                  <a:tcPr marL="0" marR="0" marT="0" marB="0" anchor="b">
                    <a:lnL>
                      <a:noFill/>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AtlantiCare Regional</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2021</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   216,995 </a:t>
                      </a:r>
                    </a:p>
                  </a:txBody>
                  <a:tcPr marL="0" marR="0" marT="0" marB="0">
                    <a:lnL>
                      <a:noFill/>
                    </a:lnL>
                    <a:lnR>
                      <a:noFill/>
                    </a:lnR>
                    <a:lnT>
                      <a:noFill/>
                    </a:lnT>
                    <a:lnB>
                      <a:noFill/>
                    </a:lnB>
                    <a:solidFill>
                      <a:srgbClr val="AEAAAA"/>
                    </a:solidFill>
                  </a:tcPr>
                </a:tc>
                <a:tc>
                  <a:txBody>
                    <a:bodyPr/>
                    <a:lstStyle/>
                    <a:p>
                      <a:pPr algn="r" fontAlgn="b"/>
                      <a:r>
                        <a:rPr lang="en-US" sz="1000" b="0" i="0" u="none" strike="noStrike" dirty="0">
                          <a:solidFill>
                            <a:schemeClr val="tx2"/>
                          </a:solidFill>
                          <a:effectLst/>
                          <a:latin typeface="Calibri" panose="020F0502020204030204" pitchFamily="34" charset="0"/>
                        </a:rPr>
                        <a:t>    37,425 </a:t>
                      </a:r>
                    </a:p>
                  </a:txBody>
                  <a:tcPr marL="0" marR="0" marT="0" marB="0" anchor="b">
                    <a:lnL>
                      <a:noFill/>
                    </a:lnL>
                    <a:lnR>
                      <a:noFill/>
                    </a:lnR>
                    <a:lnT>
                      <a:noFill/>
                    </a:lnT>
                    <a:lnB>
                      <a:noFill/>
                    </a:lnB>
                  </a:tcPr>
                </a:tc>
                <a:tc>
                  <a:txBody>
                    <a:bodyPr/>
                    <a:lstStyle/>
                    <a:p>
                      <a:pPr algn="r" fontAlgn="b"/>
                      <a:r>
                        <a:rPr lang="en-US" sz="1000" b="0" i="0" u="none" strike="noStrike" dirty="0">
                          <a:solidFill>
                            <a:srgbClr val="548235"/>
                          </a:solidFill>
                          <a:effectLst/>
                          <a:latin typeface="Calibri" panose="020F0502020204030204" pitchFamily="34" charset="0"/>
                        </a:rPr>
                        <a:t>    76,000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292,995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241,872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70,000 </a:t>
                      </a:r>
                    </a:p>
                  </a:txBody>
                  <a:tcPr marL="0" marR="0" marT="0" marB="0" anchor="b">
                    <a:lnL>
                      <a:noFill/>
                    </a:lnL>
                    <a:lnR>
                      <a:noFill/>
                    </a:lnR>
                    <a:lnT>
                      <a:noFill/>
                    </a:lnT>
                    <a:lnB>
                      <a:noFill/>
                    </a:lnB>
                    <a:solidFill>
                      <a:srgbClr val="C6E0B4"/>
                    </a:solidFill>
                  </a:tcPr>
                </a:tc>
                <a:tc>
                  <a:txBody>
                    <a:bodyPr/>
                    <a:lstStyle/>
                    <a:p>
                      <a:pPr algn="r"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1,757,098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320,709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1,201,524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1141746973"/>
                  </a:ext>
                </a:extLst>
              </a:tr>
              <a:tr h="131828">
                <a:tc>
                  <a:txBody>
                    <a:bodyPr/>
                    <a:lstStyle/>
                    <a:p>
                      <a:pPr algn="ctr" fontAlgn="b"/>
                      <a:r>
                        <a:rPr lang="en-US" sz="1000" b="0" i="0" u="none" strike="noStrike" dirty="0">
                          <a:solidFill>
                            <a:srgbClr val="000000"/>
                          </a:solidFill>
                          <a:effectLst/>
                          <a:latin typeface="Calibri" panose="020F0502020204030204" pitchFamily="34" charset="0"/>
                        </a:rPr>
                        <a:t>31</a:t>
                      </a:r>
                    </a:p>
                  </a:txBody>
                  <a:tcPr marL="0" marR="0" marT="0" marB="0" anchor="b">
                    <a:lnL>
                      <a:noFill/>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RWJ Barnabas Health</a:t>
                      </a:r>
                    </a:p>
                  </a:txBody>
                  <a:tcPr marL="0" marR="0" marT="0" marB="0" anchor="b">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2021A</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751,845 </a:t>
                      </a:r>
                    </a:p>
                  </a:txBody>
                  <a:tcPr marL="0" marR="0" marT="0" marB="0">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    37,425 </a:t>
                      </a:r>
                    </a:p>
                  </a:txBody>
                  <a:tcPr marL="0" marR="0" marT="0" marB="0" anchor="b">
                    <a:lnL>
                      <a:noFill/>
                    </a:lnL>
                    <a:lnR>
                      <a:noFill/>
                    </a:lnR>
                    <a:lnT>
                      <a:noFill/>
                    </a:lnT>
                    <a:lnB>
                      <a:noFill/>
                    </a:lnB>
                  </a:tcPr>
                </a:tc>
                <a:tc>
                  <a:txBody>
                    <a:bodyPr/>
                    <a:lstStyle/>
                    <a:p>
                      <a:pPr algn="r" fontAlgn="b"/>
                      <a:r>
                        <a:rPr lang="en-US" sz="1000" b="0" i="0" u="none" strike="noStrike" dirty="0">
                          <a:solidFill>
                            <a:srgbClr val="548235"/>
                          </a:solidFill>
                          <a:effectLst/>
                          <a:latin typeface="Calibri" panose="020F0502020204030204" pitchFamily="34" charset="0"/>
                        </a:rPr>
                        <a:t>    76,000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827,845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576,153 </a:t>
                      </a:r>
                    </a:p>
                  </a:txBody>
                  <a:tcPr marL="0" marR="0" marT="0" marB="0" anchor="b">
                    <a:lnL>
                      <a:noFill/>
                    </a:lnL>
                    <a:lnR>
                      <a:noFill/>
                    </a:lnR>
                    <a:lnT>
                      <a:noFill/>
                    </a:lnT>
                    <a:lnB>
                      <a:noFill/>
                    </a:lnB>
                    <a:solidFill>
                      <a:srgbClr val="C6E0B4"/>
                    </a:solidFill>
                  </a:tcPr>
                </a:tc>
                <a:tc>
                  <a:txBody>
                    <a:bodyPr/>
                    <a:lstStyle/>
                    <a:p>
                      <a:pPr algn="r" fontAlgn="b"/>
                      <a:r>
                        <a:rPr lang="en-US" sz="1000" b="0" i="0" u="none" strike="noStrike" dirty="0">
                          <a:solidFill>
                            <a:srgbClr val="548235"/>
                          </a:solidFill>
                          <a:effectLst/>
                          <a:latin typeface="Calibri" panose="020F0502020204030204" pitchFamily="34" charset="0"/>
                        </a:rPr>
                        <a:t>    70,000 </a:t>
                      </a:r>
                    </a:p>
                  </a:txBody>
                  <a:tcPr marL="0" marR="0" marT="0" marB="0" anchor="b">
                    <a:lnL>
                      <a:noFill/>
                    </a:lnL>
                    <a:lnR>
                      <a:noFill/>
                    </a:lnR>
                    <a:lnT>
                      <a:noFill/>
                    </a:lnT>
                    <a:lnB>
                      <a:noFill/>
                    </a:lnB>
                    <a:solidFill>
                      <a:srgbClr val="C6E0B4"/>
                    </a:solidFill>
                  </a:tcPr>
                </a:tc>
                <a:tc>
                  <a:txBody>
                    <a:bodyPr/>
                    <a:lstStyle/>
                    <a:p>
                      <a:pPr algn="r"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chemeClr val="tx2"/>
                          </a:solidFill>
                          <a:effectLst/>
                          <a:latin typeface="Calibri" panose="020F0502020204030204" pitchFamily="34" charset="0"/>
                        </a:rPr>
                        <a:t>6,408,262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360,000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4,588,274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3920810431"/>
                  </a:ext>
                </a:extLst>
              </a:tr>
            </a:tbl>
          </a:graphicData>
        </a:graphic>
      </p:graphicFrame>
    </p:spTree>
    <p:extLst>
      <p:ext uri="{BB962C8B-B14F-4D97-AF65-F5344CB8AC3E}">
        <p14:creationId xmlns:p14="http://schemas.microsoft.com/office/powerpoint/2010/main" val="17783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AD291-D46D-4035-B636-EA671842F8A9}"/>
              </a:ext>
            </a:extLst>
          </p:cNvPr>
          <p:cNvSpPr>
            <a:spLocks noGrp="1"/>
          </p:cNvSpPr>
          <p:nvPr>
            <p:ph type="title"/>
          </p:nvPr>
        </p:nvSpPr>
        <p:spPr>
          <a:xfrm>
            <a:off x="451485" y="1006088"/>
            <a:ext cx="7886700" cy="256224"/>
          </a:xfrm>
        </p:spPr>
        <p:txBody>
          <a:bodyPr/>
          <a:lstStyle/>
          <a:p>
            <a:r>
              <a:rPr lang="en-US" dirty="0"/>
              <a:t>Issuer Fee Analysis | Total Fees</a:t>
            </a:r>
          </a:p>
        </p:txBody>
      </p:sp>
      <p:graphicFrame>
        <p:nvGraphicFramePr>
          <p:cNvPr id="3" name="Table 2">
            <a:extLst>
              <a:ext uri="{FF2B5EF4-FFF2-40B4-BE49-F238E27FC236}">
                <a16:creationId xmlns:a16="http://schemas.microsoft.com/office/drawing/2014/main" id="{56CD43BA-2F12-4C77-BE11-17E6142ACD65}"/>
              </a:ext>
            </a:extLst>
          </p:cNvPr>
          <p:cNvGraphicFramePr>
            <a:graphicFrameLocks noGrp="1"/>
          </p:cNvGraphicFramePr>
          <p:nvPr>
            <p:extLst>
              <p:ext uri="{D42A27DB-BD31-4B8C-83A1-F6EECF244321}">
                <p14:modId xmlns:p14="http://schemas.microsoft.com/office/powerpoint/2010/main" val="3187420103"/>
              </p:ext>
            </p:extLst>
          </p:nvPr>
        </p:nvGraphicFramePr>
        <p:xfrm>
          <a:off x="182996" y="1278492"/>
          <a:ext cx="8748567" cy="5044291"/>
        </p:xfrm>
        <a:graphic>
          <a:graphicData uri="http://schemas.openxmlformats.org/drawingml/2006/table">
            <a:tbl>
              <a:tblPr/>
              <a:tblGrid>
                <a:gridCol w="329884">
                  <a:extLst>
                    <a:ext uri="{9D8B030D-6E8A-4147-A177-3AD203B41FA5}">
                      <a16:colId xmlns:a16="http://schemas.microsoft.com/office/drawing/2014/main" val="1526686392"/>
                    </a:ext>
                  </a:extLst>
                </a:gridCol>
                <a:gridCol w="2243225">
                  <a:extLst>
                    <a:ext uri="{9D8B030D-6E8A-4147-A177-3AD203B41FA5}">
                      <a16:colId xmlns:a16="http://schemas.microsoft.com/office/drawing/2014/main" val="402074763"/>
                    </a:ext>
                  </a:extLst>
                </a:gridCol>
                <a:gridCol w="910484">
                  <a:extLst>
                    <a:ext uri="{9D8B030D-6E8A-4147-A177-3AD203B41FA5}">
                      <a16:colId xmlns:a16="http://schemas.microsoft.com/office/drawing/2014/main" val="1450155832"/>
                    </a:ext>
                  </a:extLst>
                </a:gridCol>
                <a:gridCol w="910484">
                  <a:extLst>
                    <a:ext uri="{9D8B030D-6E8A-4147-A177-3AD203B41FA5}">
                      <a16:colId xmlns:a16="http://schemas.microsoft.com/office/drawing/2014/main" val="1869318551"/>
                    </a:ext>
                  </a:extLst>
                </a:gridCol>
                <a:gridCol w="870898">
                  <a:extLst>
                    <a:ext uri="{9D8B030D-6E8A-4147-A177-3AD203B41FA5}">
                      <a16:colId xmlns:a16="http://schemas.microsoft.com/office/drawing/2014/main" val="2216672027"/>
                    </a:ext>
                  </a:extLst>
                </a:gridCol>
                <a:gridCol w="870898">
                  <a:extLst>
                    <a:ext uri="{9D8B030D-6E8A-4147-A177-3AD203B41FA5}">
                      <a16:colId xmlns:a16="http://schemas.microsoft.com/office/drawing/2014/main" val="1101688457"/>
                    </a:ext>
                  </a:extLst>
                </a:gridCol>
                <a:gridCol w="870898">
                  <a:extLst>
                    <a:ext uri="{9D8B030D-6E8A-4147-A177-3AD203B41FA5}">
                      <a16:colId xmlns:a16="http://schemas.microsoft.com/office/drawing/2014/main" val="2320549715"/>
                    </a:ext>
                  </a:extLst>
                </a:gridCol>
                <a:gridCol w="870898">
                  <a:extLst>
                    <a:ext uri="{9D8B030D-6E8A-4147-A177-3AD203B41FA5}">
                      <a16:colId xmlns:a16="http://schemas.microsoft.com/office/drawing/2014/main" val="2280178681"/>
                    </a:ext>
                  </a:extLst>
                </a:gridCol>
                <a:gridCol w="870898">
                  <a:extLst>
                    <a:ext uri="{9D8B030D-6E8A-4147-A177-3AD203B41FA5}">
                      <a16:colId xmlns:a16="http://schemas.microsoft.com/office/drawing/2014/main" val="3277720399"/>
                    </a:ext>
                  </a:extLst>
                </a:gridCol>
              </a:tblGrid>
              <a:tr h="74902">
                <a:tc>
                  <a:txBody>
                    <a:bodyPr/>
                    <a:lstStyle/>
                    <a:p>
                      <a:pPr algn="l"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ctr" fontAlgn="t"/>
                      <a:endParaRPr lang="en-US" sz="1000" b="0" i="0" u="none" strike="noStrike">
                        <a:solidFill>
                          <a:srgbClr val="000000"/>
                        </a:solidFill>
                        <a:effectLst/>
                        <a:latin typeface="Calibri" panose="020F0502020204030204" pitchFamily="34" charset="0"/>
                      </a:endParaRPr>
                    </a:p>
                  </a:txBody>
                  <a:tcPr marL="0" marR="0" marT="0" marB="0">
                    <a:lnL>
                      <a:noFill/>
                    </a:lnL>
                    <a:lnR>
                      <a:noFill/>
                    </a:lnR>
                    <a:lnT>
                      <a:noFill/>
                    </a:lnT>
                    <a:lnB>
                      <a:noFill/>
                    </a:lnB>
                  </a:tcPr>
                </a:tc>
                <a:tc>
                  <a:txBody>
                    <a:bodyPr/>
                    <a:lstStyle/>
                    <a:p>
                      <a:pPr algn="ctr" fontAlgn="t"/>
                      <a:endParaRPr lang="en-US" sz="1000" b="0" i="0" u="none" strike="noStrike">
                        <a:solidFill>
                          <a:srgbClr val="000000"/>
                        </a:solidFill>
                        <a:effectLst/>
                        <a:latin typeface="Calibri" panose="020F0502020204030204" pitchFamily="34" charset="0"/>
                      </a:endParaRPr>
                    </a:p>
                  </a:txBody>
                  <a:tcPr marL="0" marR="0" marT="0" marB="0">
                    <a:lnL>
                      <a:noFill/>
                    </a:lnL>
                    <a:lnR>
                      <a:noFill/>
                    </a:lnR>
                    <a:lnT>
                      <a:noFill/>
                    </a:lnT>
                    <a:lnB>
                      <a:noFill/>
                    </a:lnB>
                  </a:tcPr>
                </a:tc>
                <a:tc gridSpan="5">
                  <a:txBody>
                    <a:bodyPr/>
                    <a:lstStyle/>
                    <a:p>
                      <a:pPr algn="ctr" fontAlgn="b"/>
                      <a:r>
                        <a:rPr lang="en-US" sz="1000" b="1" i="0" u="sng" strike="noStrike">
                          <a:solidFill>
                            <a:srgbClr val="000000"/>
                          </a:solidFill>
                          <a:effectLst/>
                          <a:latin typeface="Calibri" panose="020F0502020204030204" pitchFamily="34" charset="0"/>
                        </a:rPr>
                        <a:t>Total Fees (Lifetime)</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14626654"/>
                  </a:ext>
                </a:extLst>
              </a:tr>
              <a:tr h="74902">
                <a:tc>
                  <a:txBody>
                    <a:bodyPr/>
                    <a:lstStyle/>
                    <a:p>
                      <a:pPr algn="ctr" fontAlgn="b"/>
                      <a:r>
                        <a:rPr lang="en-US" sz="1000" b="1" i="0" u="sng" strike="noStrike">
                          <a:solidFill>
                            <a:srgbClr val="FFFFFF"/>
                          </a:solidFill>
                          <a:effectLst/>
                          <a:latin typeface="Calibri" panose="020F0502020204030204" pitchFamily="34" charset="0"/>
                        </a:rPr>
                        <a:t>#</a:t>
                      </a:r>
                    </a:p>
                  </a:txBody>
                  <a:tcPr marL="0" marR="0" marT="0" marB="0" anchor="b">
                    <a:lnL>
                      <a:noFill/>
                    </a:lnL>
                    <a:lnR>
                      <a:noFill/>
                    </a:lnR>
                    <a:lnT>
                      <a:noFill/>
                    </a:lnT>
                    <a:lnB>
                      <a:noFill/>
                    </a:lnB>
                    <a:solidFill>
                      <a:srgbClr val="0070C0"/>
                    </a:solidFill>
                  </a:tcPr>
                </a:tc>
                <a:tc>
                  <a:txBody>
                    <a:bodyPr/>
                    <a:lstStyle/>
                    <a:p>
                      <a:pPr algn="l" fontAlgn="b"/>
                      <a:r>
                        <a:rPr lang="en-US" sz="1000" b="1" i="0" u="sng" strike="noStrike">
                          <a:solidFill>
                            <a:srgbClr val="FFFFFF"/>
                          </a:solidFill>
                          <a:effectLst/>
                          <a:latin typeface="Calibri" panose="020F0502020204030204" pitchFamily="34" charset="0"/>
                        </a:rPr>
                        <a:t>Issue</a:t>
                      </a:r>
                    </a:p>
                  </a:txBody>
                  <a:tcPr marL="0" marR="0" marT="0" marB="0" anchor="b">
                    <a:lnL>
                      <a:noFill/>
                    </a:lnL>
                    <a:lnR>
                      <a:noFill/>
                    </a:lnR>
                    <a:lnT>
                      <a:noFill/>
                    </a:lnT>
                    <a:lnB>
                      <a:noFill/>
                    </a:lnB>
                    <a:solidFill>
                      <a:srgbClr val="0070C0"/>
                    </a:solidFill>
                  </a:tcPr>
                </a:tc>
                <a:tc>
                  <a:txBody>
                    <a:bodyPr/>
                    <a:lstStyle/>
                    <a:p>
                      <a:pPr algn="ctr" fontAlgn="t"/>
                      <a:r>
                        <a:rPr lang="en-US" sz="1000" b="1" i="0" u="sng" strike="noStrike">
                          <a:solidFill>
                            <a:srgbClr val="FFFFFF"/>
                          </a:solidFill>
                          <a:effectLst/>
                          <a:latin typeface="Calibri" panose="020F0502020204030204" pitchFamily="34" charset="0"/>
                        </a:rPr>
                        <a:t>Series</a:t>
                      </a:r>
                    </a:p>
                  </a:txBody>
                  <a:tcPr marL="0" marR="0" marT="0" marB="0">
                    <a:lnL>
                      <a:noFill/>
                    </a:lnL>
                    <a:lnR>
                      <a:noFill/>
                    </a:lnR>
                    <a:lnT>
                      <a:noFill/>
                    </a:lnT>
                    <a:lnB>
                      <a:noFill/>
                    </a:lnB>
                    <a:solidFill>
                      <a:srgbClr val="0070C0"/>
                    </a:solidFill>
                  </a:tcPr>
                </a:tc>
                <a:tc>
                  <a:txBody>
                    <a:bodyPr/>
                    <a:lstStyle/>
                    <a:p>
                      <a:pPr algn="ctr" fontAlgn="t"/>
                      <a:r>
                        <a:rPr lang="en-US" sz="1000" b="1" i="0" u="sng" strike="noStrike">
                          <a:solidFill>
                            <a:srgbClr val="FFFFFF"/>
                          </a:solidFill>
                          <a:effectLst/>
                          <a:latin typeface="Calibri" panose="020F0502020204030204" pitchFamily="34" charset="0"/>
                        </a:rPr>
                        <a:t>Par (000s)</a:t>
                      </a:r>
                    </a:p>
                  </a:txBody>
                  <a:tcPr marL="0" marR="0" marT="0" marB="0">
                    <a:lnL>
                      <a:noFill/>
                    </a:lnL>
                    <a:lnR>
                      <a:noFill/>
                    </a:lnR>
                    <a:lnT>
                      <a:noFill/>
                    </a:lnT>
                    <a:lnB>
                      <a:noFill/>
                    </a:lnB>
                    <a:solidFill>
                      <a:srgbClr val="0070C0"/>
                    </a:solidFill>
                  </a:tcPr>
                </a:tc>
                <a:tc>
                  <a:txBody>
                    <a:bodyPr/>
                    <a:lstStyle/>
                    <a:p>
                      <a:pPr algn="r" fontAlgn="b"/>
                      <a:r>
                        <a:rPr lang="en-US" sz="1000" b="1" i="0" u="sng" strike="noStrike">
                          <a:solidFill>
                            <a:srgbClr val="000000"/>
                          </a:solidFill>
                          <a:effectLst/>
                          <a:latin typeface="Calibri" panose="020F0502020204030204" pitchFamily="34" charset="0"/>
                        </a:rPr>
                        <a:t>NJHCFFA</a:t>
                      </a:r>
                    </a:p>
                  </a:txBody>
                  <a:tcPr marL="0" marR="0" marT="0" marB="0" anchor="b">
                    <a:lnL>
                      <a:noFill/>
                    </a:lnL>
                    <a:lnR>
                      <a:noFill/>
                    </a:lnR>
                    <a:lnT>
                      <a:noFill/>
                    </a:lnT>
                    <a:lnB>
                      <a:noFill/>
                    </a:lnB>
                    <a:solidFill>
                      <a:srgbClr val="F8CBAD"/>
                    </a:solidFill>
                  </a:tcPr>
                </a:tc>
                <a:tc>
                  <a:txBody>
                    <a:bodyPr/>
                    <a:lstStyle/>
                    <a:p>
                      <a:pPr algn="r" fontAlgn="b"/>
                      <a:r>
                        <a:rPr lang="en-US" sz="1000" b="1" i="0" u="sng" strike="noStrike">
                          <a:solidFill>
                            <a:srgbClr val="000000"/>
                          </a:solidFill>
                          <a:effectLst/>
                          <a:latin typeface="Calibri" panose="020F0502020204030204" pitchFamily="34" charset="0"/>
                        </a:rPr>
                        <a:t>CEFA</a:t>
                      </a:r>
                    </a:p>
                  </a:txBody>
                  <a:tcPr marL="0" marR="0" marT="0" marB="0" anchor="b">
                    <a:lnL>
                      <a:noFill/>
                    </a:lnL>
                    <a:lnR>
                      <a:noFill/>
                    </a:lnR>
                    <a:lnT>
                      <a:noFill/>
                    </a:lnT>
                    <a:lnB>
                      <a:noFill/>
                    </a:lnB>
                    <a:solidFill>
                      <a:srgbClr val="DBDBDB"/>
                    </a:solidFill>
                  </a:tcPr>
                </a:tc>
                <a:tc>
                  <a:txBody>
                    <a:bodyPr/>
                    <a:lstStyle/>
                    <a:p>
                      <a:pPr algn="r" fontAlgn="b"/>
                      <a:r>
                        <a:rPr lang="en-US" sz="1000" b="1" i="0" u="sng" strike="noStrike">
                          <a:solidFill>
                            <a:srgbClr val="000000"/>
                          </a:solidFill>
                          <a:effectLst/>
                          <a:latin typeface="Calibri" panose="020F0502020204030204" pitchFamily="34" charset="0"/>
                        </a:rPr>
                        <a:t>MDFA</a:t>
                      </a:r>
                    </a:p>
                  </a:txBody>
                  <a:tcPr marL="0" marR="0" marT="0" marB="0" anchor="b">
                    <a:lnL>
                      <a:noFill/>
                    </a:lnL>
                    <a:lnR>
                      <a:noFill/>
                    </a:lnR>
                    <a:lnT>
                      <a:noFill/>
                    </a:lnT>
                    <a:lnB>
                      <a:noFill/>
                    </a:lnB>
                    <a:solidFill>
                      <a:srgbClr val="BDD7EE"/>
                    </a:solidFill>
                  </a:tcPr>
                </a:tc>
                <a:tc>
                  <a:txBody>
                    <a:bodyPr/>
                    <a:lstStyle/>
                    <a:p>
                      <a:pPr algn="r" fontAlgn="b"/>
                      <a:r>
                        <a:rPr lang="en-US" sz="1000" b="1" i="0" u="sng" strike="noStrike">
                          <a:solidFill>
                            <a:srgbClr val="000000"/>
                          </a:solidFill>
                          <a:effectLst/>
                          <a:latin typeface="Calibri" panose="020F0502020204030204" pitchFamily="34" charset="0"/>
                        </a:rPr>
                        <a:t>PIDC</a:t>
                      </a:r>
                    </a:p>
                  </a:txBody>
                  <a:tcPr marL="0" marR="0" marT="0" marB="0" anchor="b">
                    <a:lnL>
                      <a:noFill/>
                    </a:lnL>
                    <a:lnR>
                      <a:noFill/>
                    </a:lnR>
                    <a:lnT>
                      <a:noFill/>
                    </a:lnT>
                    <a:lnB>
                      <a:noFill/>
                    </a:lnB>
                  </a:tcPr>
                </a:tc>
                <a:tc>
                  <a:txBody>
                    <a:bodyPr/>
                    <a:lstStyle/>
                    <a:p>
                      <a:pPr algn="r" fontAlgn="b"/>
                      <a:r>
                        <a:rPr lang="en-US" sz="1000" b="1" i="0" u="sng" strike="noStrike" dirty="0">
                          <a:solidFill>
                            <a:srgbClr val="000000"/>
                          </a:solidFill>
                          <a:effectLst/>
                          <a:latin typeface="Calibri" panose="020F0502020204030204" pitchFamily="34" charset="0"/>
                        </a:rPr>
                        <a:t>PFA</a:t>
                      </a:r>
                    </a:p>
                  </a:txBody>
                  <a:tcPr marL="0" marR="0" marT="0" marB="0" anchor="b">
                    <a:lnL>
                      <a:noFill/>
                    </a:lnL>
                    <a:lnR>
                      <a:noFill/>
                    </a:lnR>
                    <a:lnT>
                      <a:noFill/>
                    </a:lnT>
                    <a:lnB>
                      <a:noFill/>
                    </a:lnB>
                    <a:solidFill>
                      <a:schemeClr val="accent5">
                        <a:lumMod val="40000"/>
                        <a:lumOff val="60000"/>
                      </a:schemeClr>
                    </a:solidFill>
                  </a:tcPr>
                </a:tc>
                <a:extLst>
                  <a:ext uri="{0D108BD9-81ED-4DB2-BD59-A6C34878D82A}">
                    <a16:rowId xmlns:a16="http://schemas.microsoft.com/office/drawing/2014/main" val="2255736163"/>
                  </a:ext>
                </a:extLst>
              </a:tr>
              <a:tr h="74902">
                <a:tc>
                  <a:txBody>
                    <a:bodyPr/>
                    <a:lstStyle/>
                    <a:p>
                      <a:pPr algn="ctr" fontAlgn="b"/>
                      <a:r>
                        <a:rPr lang="en-US" sz="1000" b="0" i="0" u="none" strike="noStrike">
                          <a:solidFill>
                            <a:srgbClr val="000000"/>
                          </a:solidFill>
                          <a:effectLst/>
                          <a:latin typeface="Calibri" panose="020F0502020204030204" pitchFamily="34" charset="0"/>
                        </a:rPr>
                        <a:t>1</a:t>
                      </a:r>
                    </a:p>
                  </a:txBody>
                  <a:tcPr marL="0" marR="0" marT="0" marB="0" anchor="b">
                    <a:lnL>
                      <a:noFill/>
                    </a:lnL>
                    <a:lnR>
                      <a:noFill/>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Kennedy Health System </a:t>
                      </a:r>
                    </a:p>
                  </a:txBody>
                  <a:tcPr marL="0" marR="0" marT="0" marB="0" anchor="b">
                    <a:lnL>
                      <a:noFill/>
                    </a:lnL>
                    <a:lnR>
                      <a:noFill/>
                    </a:lnR>
                    <a:lnT>
                      <a:noFill/>
                    </a:lnT>
                    <a:lnB>
                      <a:noFill/>
                    </a:lnB>
                  </a:tcPr>
                </a:tc>
                <a:tc>
                  <a:txBody>
                    <a:bodyPr/>
                    <a:lstStyle/>
                    <a:p>
                      <a:pPr algn="ctr" fontAlgn="t"/>
                      <a:r>
                        <a:rPr lang="en-US" sz="1000" b="0" i="0" u="none" strike="noStrike">
                          <a:solidFill>
                            <a:srgbClr val="000000"/>
                          </a:solidFill>
                          <a:effectLst/>
                          <a:latin typeface="Calibri" panose="020F0502020204030204" pitchFamily="34" charset="0"/>
                        </a:rPr>
                        <a:t>2012</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$66,035 </a:t>
                      </a:r>
                    </a:p>
                  </a:txBody>
                  <a:tcPr marL="0" marR="0" marT="0" marB="0">
                    <a:lnL>
                      <a:noFill/>
                    </a:lnL>
                    <a:lnR>
                      <a:noFill/>
                    </a:lnR>
                    <a:lnT>
                      <a:noFill/>
                    </a:lnT>
                    <a:lnB>
                      <a:noFill/>
                    </a:lnB>
                  </a:tcPr>
                </a:tc>
                <a:tc>
                  <a:txBody>
                    <a:bodyPr/>
                    <a:lstStyle/>
                    <a:p>
                      <a:pPr algn="r" fontAlgn="b"/>
                      <a:r>
                        <a:rPr lang="en-US" sz="1000" b="0" i="0" u="none" strike="noStrike" dirty="0">
                          <a:solidFill>
                            <a:srgbClr val="000000"/>
                          </a:solidFill>
                          <a:effectLst/>
                          <a:latin typeface="Calibri" panose="020F0502020204030204" pitchFamily="34" charset="0"/>
                        </a:rPr>
                        <a:t> $486,810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$199,802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$127,553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$147,522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$381,570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2022419543"/>
                  </a:ext>
                </a:extLst>
              </a:tr>
              <a:tr h="74902">
                <a:tc>
                  <a:txBody>
                    <a:bodyPr/>
                    <a:lstStyle/>
                    <a:p>
                      <a:pPr algn="ctr" fontAlgn="b"/>
                      <a:r>
                        <a:rPr lang="en-US" sz="1000" b="0" i="0" u="none" strike="noStrike" dirty="0">
                          <a:solidFill>
                            <a:srgbClr val="000000"/>
                          </a:solidFill>
                          <a:effectLst/>
                          <a:latin typeface="Calibri" panose="020F0502020204030204" pitchFamily="34" charset="0"/>
                        </a:rPr>
                        <a:t>2</a:t>
                      </a:r>
                    </a:p>
                  </a:txBody>
                  <a:tcPr marL="0" marR="0" marT="0" marB="0" anchor="b">
                    <a:lnL>
                      <a:noFill/>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Barnabas Health </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2012</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106,685 </a:t>
                      </a:r>
                    </a:p>
                  </a:txBody>
                  <a:tcPr marL="0" marR="0" marT="0" marB="0">
                    <a:lnL>
                      <a:noFill/>
                    </a:lnL>
                    <a:lnR>
                      <a:noFill/>
                    </a:lnR>
                    <a:lnT>
                      <a:noFill/>
                    </a:lnT>
                    <a:lnB>
                      <a:noFill/>
                    </a:lnB>
                    <a:solidFill>
                      <a:srgbClr val="AEAAAA"/>
                    </a:solidFill>
                  </a:tcPr>
                </a:tc>
                <a:tc>
                  <a:txBody>
                    <a:bodyPr/>
                    <a:lstStyle/>
                    <a:p>
                      <a:pPr algn="r" fontAlgn="b"/>
                      <a:r>
                        <a:rPr lang="en-US" sz="1000" b="0" i="0" u="none" strike="noStrike" dirty="0">
                          <a:solidFill>
                            <a:srgbClr val="000000"/>
                          </a:solidFill>
                          <a:effectLst/>
                          <a:latin typeface="Calibri" panose="020F0502020204030204" pitchFamily="34" charset="0"/>
                        </a:rPr>
                        <a:t>632,008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214,568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182,685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172,928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422,377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121371620"/>
                  </a:ext>
                </a:extLst>
              </a:tr>
              <a:tr h="160533">
                <a:tc>
                  <a:txBody>
                    <a:bodyPr/>
                    <a:lstStyle/>
                    <a:p>
                      <a:pPr algn="ctr" fontAlgn="b"/>
                      <a:r>
                        <a:rPr lang="en-US" sz="1000" b="0" i="0" u="none" strike="noStrike" dirty="0">
                          <a:solidFill>
                            <a:srgbClr val="000000"/>
                          </a:solidFill>
                          <a:effectLst/>
                          <a:latin typeface="Calibri" panose="020F0502020204030204" pitchFamily="34" charset="0"/>
                        </a:rPr>
                        <a:t>3</a:t>
                      </a:r>
                    </a:p>
                  </a:txBody>
                  <a:tcPr marL="0" marR="0" marT="0" marB="0" anchor="b">
                    <a:lnL>
                      <a:noFill/>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Meridian Health System</a:t>
                      </a:r>
                    </a:p>
                  </a:txBody>
                  <a:tcPr marL="0" marR="0" marT="0" marB="0" anchor="b">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2013A</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29,525 </a:t>
                      </a:r>
                    </a:p>
                  </a:txBody>
                  <a:tcPr marL="0" marR="0" marT="0" marB="0">
                    <a:lnL>
                      <a:noFill/>
                    </a:lnL>
                    <a:lnR>
                      <a:noFill/>
                    </a:lnR>
                    <a:lnT>
                      <a:noFill/>
                    </a:lnT>
                    <a:lnB>
                      <a:noFill/>
                    </a:lnB>
                  </a:tcPr>
                </a:tc>
                <a:tc>
                  <a:txBody>
                    <a:bodyPr/>
                    <a:lstStyle/>
                    <a:p>
                      <a:pPr algn="r" fontAlgn="b"/>
                      <a:r>
                        <a:rPr lang="en-US" sz="1000" b="0" i="0" u="none" strike="noStrike" dirty="0">
                          <a:solidFill>
                            <a:srgbClr val="000000"/>
                          </a:solidFill>
                          <a:effectLst/>
                          <a:latin typeface="Calibri" panose="020F0502020204030204" pitchFamily="34" charset="0"/>
                        </a:rPr>
                        <a:t>188,311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80,927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68,693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99,406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165,092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1607251435"/>
                  </a:ext>
                </a:extLst>
              </a:tr>
              <a:tr h="74902">
                <a:tc>
                  <a:txBody>
                    <a:bodyPr/>
                    <a:lstStyle/>
                    <a:p>
                      <a:pPr algn="ctr" fontAlgn="b"/>
                      <a:r>
                        <a:rPr lang="en-US" sz="1000" b="0" i="0" u="none" strike="noStrike" dirty="0">
                          <a:solidFill>
                            <a:srgbClr val="000000"/>
                          </a:solidFill>
                          <a:effectLst/>
                          <a:latin typeface="Calibri" panose="020F0502020204030204" pitchFamily="34" charset="0"/>
                        </a:rPr>
                        <a:t>4</a:t>
                      </a:r>
                    </a:p>
                  </a:txBody>
                  <a:tcPr marL="0" marR="0" marT="0" marB="0" anchor="b">
                    <a:lnL>
                      <a:noFill/>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St. Luke’s Warren Hospital</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2013</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37,410 </a:t>
                      </a:r>
                    </a:p>
                  </a:txBody>
                  <a:tcPr marL="0" marR="0" marT="0" marB="0">
                    <a:lnL>
                      <a:noFill/>
                    </a:lnL>
                    <a:lnR>
                      <a:noFill/>
                    </a:lnR>
                    <a:lnT>
                      <a:noFill/>
                    </a:lnT>
                    <a:lnB>
                      <a:noFill/>
                    </a:lnB>
                    <a:solidFill>
                      <a:srgbClr val="AEAAAA"/>
                    </a:solidFill>
                  </a:tcPr>
                </a:tc>
                <a:tc>
                  <a:txBody>
                    <a:bodyPr/>
                    <a:lstStyle/>
                    <a:p>
                      <a:pPr algn="r" fontAlgn="b"/>
                      <a:r>
                        <a:rPr lang="en-US" sz="1000" b="0" i="0" u="none" strike="noStrike" dirty="0">
                          <a:solidFill>
                            <a:srgbClr val="000000"/>
                          </a:solidFill>
                          <a:effectLst/>
                          <a:latin typeface="Calibri" panose="020F0502020204030204" pitchFamily="34" charset="0"/>
                        </a:rPr>
                        <a:t>391,603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169,068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82,097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129,631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337,431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523669667"/>
                  </a:ext>
                </a:extLst>
              </a:tr>
              <a:tr h="159358">
                <a:tc>
                  <a:txBody>
                    <a:bodyPr/>
                    <a:lstStyle/>
                    <a:p>
                      <a:pPr algn="ctr" fontAlgn="b"/>
                      <a:r>
                        <a:rPr lang="en-US" sz="1000" b="0" i="0" u="none" strike="noStrike" dirty="0">
                          <a:solidFill>
                            <a:srgbClr val="000000"/>
                          </a:solidFill>
                          <a:effectLst/>
                          <a:latin typeface="Calibri" panose="020F0502020204030204" pitchFamily="34" charset="0"/>
                        </a:rPr>
                        <a:t>5</a:t>
                      </a:r>
                    </a:p>
                  </a:txBody>
                  <a:tcPr marL="0" marR="0" marT="0" marB="0" anchor="b">
                    <a:lnL>
                      <a:noFill/>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Palisades Medical Center</a:t>
                      </a:r>
                    </a:p>
                  </a:txBody>
                  <a:tcPr marL="0" marR="0" marT="0" marB="0" anchor="b">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2013</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47,555 </a:t>
                      </a:r>
                    </a:p>
                  </a:txBody>
                  <a:tcPr marL="0" marR="0" marT="0" marB="0">
                    <a:lnL>
                      <a:noFill/>
                    </a:lnL>
                    <a:lnR>
                      <a:noFill/>
                    </a:lnR>
                    <a:lnT>
                      <a:noFill/>
                    </a:lnT>
                    <a:lnB>
                      <a:noFill/>
                    </a:lnB>
                  </a:tcPr>
                </a:tc>
                <a:tc>
                  <a:txBody>
                    <a:bodyPr/>
                    <a:lstStyle/>
                    <a:p>
                      <a:pPr algn="r" fontAlgn="b"/>
                      <a:r>
                        <a:rPr lang="en-US" sz="1000" b="0" i="0" u="none" strike="noStrike" dirty="0">
                          <a:solidFill>
                            <a:srgbClr val="000000"/>
                          </a:solidFill>
                          <a:effectLst/>
                          <a:latin typeface="Calibri" panose="020F0502020204030204" pitchFamily="34" charset="0"/>
                        </a:rPr>
                        <a:t>333,144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138,502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99,344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135,972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271,226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3227337098"/>
                  </a:ext>
                </a:extLst>
              </a:tr>
              <a:tr h="131828">
                <a:tc>
                  <a:txBody>
                    <a:bodyPr/>
                    <a:lstStyle/>
                    <a:p>
                      <a:pPr algn="ctr" fontAlgn="b"/>
                      <a:r>
                        <a:rPr lang="en-US" sz="1000" b="0" i="0" u="none" strike="noStrike" dirty="0">
                          <a:solidFill>
                            <a:srgbClr val="000000"/>
                          </a:solidFill>
                          <a:effectLst/>
                          <a:latin typeface="Calibri" panose="020F0502020204030204" pitchFamily="34" charset="0"/>
                        </a:rPr>
                        <a:t>6</a:t>
                      </a:r>
                    </a:p>
                  </a:txBody>
                  <a:tcPr marL="0" marR="0" marT="0" marB="0" anchor="b">
                    <a:lnL>
                      <a:noFill/>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RWJ University Hospital </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2013A</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110,175 </a:t>
                      </a:r>
                    </a:p>
                  </a:txBody>
                  <a:tcPr marL="0" marR="0" marT="0" marB="0">
                    <a:lnL>
                      <a:noFill/>
                    </a:lnL>
                    <a:lnR>
                      <a:noFill/>
                    </a:lnR>
                    <a:lnT>
                      <a:noFill/>
                    </a:lnT>
                    <a:lnB>
                      <a:noFill/>
                    </a:lnB>
                    <a:solidFill>
                      <a:srgbClr val="AEAAAA"/>
                    </a:solidFill>
                  </a:tcPr>
                </a:tc>
                <a:tc>
                  <a:txBody>
                    <a:bodyPr/>
                    <a:lstStyle/>
                    <a:p>
                      <a:pPr algn="r" fontAlgn="b"/>
                      <a:r>
                        <a:rPr lang="en-US" sz="1000" b="0" i="0" u="none" strike="noStrike" dirty="0">
                          <a:solidFill>
                            <a:srgbClr val="000000"/>
                          </a:solidFill>
                          <a:effectLst/>
                          <a:latin typeface="Calibri" panose="020F0502020204030204" pitchFamily="34" charset="0"/>
                        </a:rPr>
                        <a:t>986,893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353,489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186,175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175,109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730,521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732990461"/>
                  </a:ext>
                </a:extLst>
              </a:tr>
              <a:tr h="74902">
                <a:tc>
                  <a:txBody>
                    <a:bodyPr/>
                    <a:lstStyle/>
                    <a:p>
                      <a:pPr algn="ctr" fontAlgn="b"/>
                      <a:r>
                        <a:rPr lang="en-US" sz="1000" b="0" i="0" u="none" strike="noStrike" dirty="0">
                          <a:solidFill>
                            <a:srgbClr val="000000"/>
                          </a:solidFill>
                          <a:effectLst/>
                          <a:latin typeface="Calibri" panose="020F0502020204030204" pitchFamily="34" charset="0"/>
                        </a:rPr>
                        <a:t>7</a:t>
                      </a:r>
                    </a:p>
                  </a:txBody>
                  <a:tcPr marL="0" marR="0" marT="0" marB="0" anchor="b">
                    <a:lnL>
                      <a:noFill/>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RWJ University Hospital </a:t>
                      </a:r>
                    </a:p>
                  </a:txBody>
                  <a:tcPr marL="0" marR="0" marT="0" marB="0" anchor="b">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2013B</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70,000 </a:t>
                      </a:r>
                    </a:p>
                  </a:txBody>
                  <a:tcPr marL="0" marR="0" marT="0" marB="0">
                    <a:lnL>
                      <a:noFill/>
                    </a:lnL>
                    <a:lnR>
                      <a:noFill/>
                    </a:lnR>
                    <a:lnT>
                      <a:noFill/>
                    </a:lnT>
                    <a:lnB>
                      <a:noFill/>
                    </a:lnB>
                  </a:tcPr>
                </a:tc>
                <a:tc>
                  <a:txBody>
                    <a:bodyPr/>
                    <a:lstStyle/>
                    <a:p>
                      <a:pPr algn="r" fontAlgn="b"/>
                      <a:r>
                        <a:rPr lang="en-US" sz="1000" b="0" i="0" u="none" strike="noStrike" dirty="0">
                          <a:solidFill>
                            <a:srgbClr val="000000"/>
                          </a:solidFill>
                          <a:effectLst/>
                          <a:latin typeface="Calibri" panose="020F0502020204030204" pitchFamily="34" charset="0"/>
                        </a:rPr>
                        <a:t>740,892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306,446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133,500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150,000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590,892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229510764"/>
                  </a:ext>
                </a:extLst>
              </a:tr>
              <a:tr h="74902">
                <a:tc>
                  <a:txBody>
                    <a:bodyPr/>
                    <a:lstStyle/>
                    <a:p>
                      <a:pPr algn="ctr" fontAlgn="b"/>
                      <a:r>
                        <a:rPr lang="en-US" sz="1000" b="0" i="0" u="none" strike="noStrike" dirty="0">
                          <a:solidFill>
                            <a:srgbClr val="000000"/>
                          </a:solidFill>
                          <a:effectLst/>
                          <a:latin typeface="Calibri" panose="020F0502020204030204" pitchFamily="34" charset="0"/>
                        </a:rPr>
                        <a:t>8</a:t>
                      </a:r>
                    </a:p>
                  </a:txBody>
                  <a:tcPr marL="0" marR="0" marT="0" marB="0" anchor="b">
                    <a:lnL>
                      <a:noFill/>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Virtua Health</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2013</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140,020 </a:t>
                      </a:r>
                    </a:p>
                  </a:txBody>
                  <a:tcPr marL="0" marR="0" marT="0" marB="0">
                    <a:lnL>
                      <a:noFill/>
                    </a:lnL>
                    <a:lnR>
                      <a:noFill/>
                    </a:lnR>
                    <a:lnT>
                      <a:noFill/>
                    </a:lnT>
                    <a:lnB>
                      <a:noFill/>
                    </a:lnB>
                    <a:solidFill>
                      <a:srgbClr val="AEAAAA"/>
                    </a:solidFill>
                  </a:tcPr>
                </a:tc>
                <a:tc>
                  <a:txBody>
                    <a:bodyPr/>
                    <a:lstStyle/>
                    <a:p>
                      <a:pPr algn="r" fontAlgn="b"/>
                      <a:r>
                        <a:rPr lang="en-US" sz="1000" b="0" i="0" u="none" strike="noStrike" dirty="0">
                          <a:solidFill>
                            <a:srgbClr val="000000"/>
                          </a:solidFill>
                          <a:effectLst/>
                          <a:latin typeface="Calibri" panose="020F0502020204030204" pitchFamily="34" charset="0"/>
                        </a:rPr>
                        <a:t>859,688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240,067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216,020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193,763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539,866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33599759"/>
                  </a:ext>
                </a:extLst>
              </a:tr>
              <a:tr h="74902">
                <a:tc>
                  <a:txBody>
                    <a:bodyPr/>
                    <a:lstStyle/>
                    <a:p>
                      <a:pPr algn="ctr" fontAlgn="b"/>
                      <a:r>
                        <a:rPr lang="en-US" sz="1000" b="0" i="0" u="none" strike="noStrike" dirty="0">
                          <a:solidFill>
                            <a:srgbClr val="000000"/>
                          </a:solidFill>
                          <a:effectLst/>
                          <a:latin typeface="Calibri" panose="020F0502020204030204" pitchFamily="34" charset="0"/>
                        </a:rPr>
                        <a:t>9</a:t>
                      </a:r>
                    </a:p>
                  </a:txBody>
                  <a:tcPr marL="0" marR="0" marT="0" marB="0" anchor="b">
                    <a:lnL>
                      <a:noFill/>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RWJ University Hospital </a:t>
                      </a:r>
                    </a:p>
                  </a:txBody>
                  <a:tcPr marL="0" marR="0" marT="0" marB="0" anchor="b">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2014A</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55,925 </a:t>
                      </a:r>
                    </a:p>
                  </a:txBody>
                  <a:tcPr marL="0" marR="0" marT="0" marB="0">
                    <a:lnL>
                      <a:noFill/>
                    </a:lnL>
                    <a:lnR>
                      <a:noFill/>
                    </a:lnR>
                    <a:lnT>
                      <a:noFill/>
                    </a:lnT>
                    <a:lnB>
                      <a:noFill/>
                    </a:lnB>
                  </a:tcPr>
                </a:tc>
                <a:tc>
                  <a:txBody>
                    <a:bodyPr/>
                    <a:lstStyle/>
                    <a:p>
                      <a:pPr algn="r" fontAlgn="b"/>
                      <a:r>
                        <a:rPr lang="en-US" sz="1000" b="0" i="0" u="none" strike="noStrike" dirty="0">
                          <a:solidFill>
                            <a:srgbClr val="000000"/>
                          </a:solidFill>
                          <a:effectLst/>
                          <a:latin typeface="Calibri" panose="020F0502020204030204" pitchFamily="34" charset="0"/>
                        </a:rPr>
                        <a:t>581,740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240,945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112,388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141,203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471,928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2665055811"/>
                  </a:ext>
                </a:extLst>
              </a:tr>
              <a:tr h="74902">
                <a:tc>
                  <a:txBody>
                    <a:bodyPr/>
                    <a:lstStyle/>
                    <a:p>
                      <a:pPr algn="ctr" fontAlgn="b"/>
                      <a:r>
                        <a:rPr lang="en-US" sz="1000" b="0" i="0" u="none" strike="noStrike" dirty="0">
                          <a:solidFill>
                            <a:srgbClr val="000000"/>
                          </a:solidFill>
                          <a:effectLst/>
                          <a:latin typeface="Calibri" panose="020F0502020204030204" pitchFamily="34" charset="0"/>
                        </a:rPr>
                        <a:t>10</a:t>
                      </a:r>
                    </a:p>
                  </a:txBody>
                  <a:tcPr marL="0" marR="0" marT="0" marB="0" anchor="b">
                    <a:lnL>
                      <a:noFill/>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RWJ University Hospital </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2014B</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30,000 </a:t>
                      </a:r>
                    </a:p>
                  </a:txBody>
                  <a:tcPr marL="0" marR="0" marT="0" marB="0">
                    <a:lnL>
                      <a:noFill/>
                    </a:lnL>
                    <a:lnR>
                      <a:noFill/>
                    </a:lnR>
                    <a:lnT>
                      <a:noFill/>
                    </a:lnT>
                    <a:lnB>
                      <a:noFill/>
                    </a:lnB>
                    <a:solidFill>
                      <a:srgbClr val="AEAAAA"/>
                    </a:solidFill>
                  </a:tcPr>
                </a:tc>
                <a:tc>
                  <a:txBody>
                    <a:bodyPr/>
                    <a:lstStyle/>
                    <a:p>
                      <a:pPr algn="r" fontAlgn="b"/>
                      <a:r>
                        <a:rPr lang="en-US" sz="1000" b="0" i="0" u="none" strike="noStrike" dirty="0">
                          <a:solidFill>
                            <a:srgbClr val="000000"/>
                          </a:solidFill>
                          <a:effectLst/>
                          <a:latin typeface="Calibri" panose="020F0502020204030204" pitchFamily="34" charset="0"/>
                        </a:rPr>
                        <a:t>311,527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131,764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69,500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100,000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266,527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3859436540"/>
                  </a:ext>
                </a:extLst>
              </a:tr>
              <a:tr h="74902">
                <a:tc>
                  <a:txBody>
                    <a:bodyPr/>
                    <a:lstStyle/>
                    <a:p>
                      <a:pPr algn="ctr" fontAlgn="b"/>
                      <a:r>
                        <a:rPr lang="en-US" sz="1000" b="0" i="0" u="none" strike="noStrike" dirty="0">
                          <a:solidFill>
                            <a:srgbClr val="000000"/>
                          </a:solidFill>
                          <a:effectLst/>
                          <a:latin typeface="Calibri" panose="020F0502020204030204" pitchFamily="34" charset="0"/>
                        </a:rPr>
                        <a:t>11</a:t>
                      </a:r>
                    </a:p>
                  </a:txBody>
                  <a:tcPr marL="0" marR="0" marT="0" marB="0" anchor="b">
                    <a:lnL>
                      <a:noFill/>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Barnabas Health </a:t>
                      </a:r>
                    </a:p>
                  </a:txBody>
                  <a:tcPr marL="0" marR="0" marT="0" marB="0" anchor="b">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2014</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129,925 </a:t>
                      </a:r>
                    </a:p>
                  </a:txBody>
                  <a:tcPr marL="0" marR="0" marT="0" marB="0">
                    <a:lnL>
                      <a:noFill/>
                    </a:lnL>
                    <a:lnR>
                      <a:noFill/>
                    </a:lnR>
                    <a:lnT>
                      <a:noFill/>
                    </a:lnT>
                    <a:lnB>
                      <a:noFill/>
                    </a:lnB>
                  </a:tcPr>
                </a:tc>
                <a:tc>
                  <a:txBody>
                    <a:bodyPr/>
                    <a:lstStyle/>
                    <a:p>
                      <a:pPr algn="r" fontAlgn="b"/>
                      <a:r>
                        <a:rPr lang="en-US" sz="1000" b="0" i="0" u="none" strike="noStrike" dirty="0">
                          <a:solidFill>
                            <a:srgbClr val="000000"/>
                          </a:solidFill>
                          <a:effectLst/>
                          <a:latin typeface="Calibri" panose="020F0502020204030204" pitchFamily="34" charset="0"/>
                        </a:rPr>
                        <a:t>1,473,457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421,653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205,925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187,453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1,148,739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1839553373"/>
                  </a:ext>
                </a:extLst>
              </a:tr>
              <a:tr h="74902">
                <a:tc>
                  <a:txBody>
                    <a:bodyPr/>
                    <a:lstStyle/>
                    <a:p>
                      <a:pPr algn="ctr" fontAlgn="b"/>
                      <a:r>
                        <a:rPr lang="en-US" sz="1000" b="0" i="0" u="none" strike="noStrike" dirty="0">
                          <a:solidFill>
                            <a:srgbClr val="000000"/>
                          </a:solidFill>
                          <a:effectLst/>
                          <a:latin typeface="Calibri" panose="020F0502020204030204" pitchFamily="34" charset="0"/>
                        </a:rPr>
                        <a:t>12</a:t>
                      </a:r>
                    </a:p>
                  </a:txBody>
                  <a:tcPr marL="0" marR="0" marT="0" marB="0" anchor="b">
                    <a:lnL>
                      <a:noFill/>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Hunterdon Medical Center</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2014A</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42,735 </a:t>
                      </a:r>
                    </a:p>
                  </a:txBody>
                  <a:tcPr marL="0" marR="0" marT="0" marB="0">
                    <a:lnL>
                      <a:noFill/>
                    </a:lnL>
                    <a:lnR>
                      <a:noFill/>
                    </a:lnR>
                    <a:lnT>
                      <a:noFill/>
                    </a:lnT>
                    <a:lnB>
                      <a:noFill/>
                    </a:lnB>
                    <a:solidFill>
                      <a:srgbClr val="AEAAAA"/>
                    </a:solidFill>
                  </a:tcPr>
                </a:tc>
                <a:tc>
                  <a:txBody>
                    <a:bodyPr/>
                    <a:lstStyle/>
                    <a:p>
                      <a:pPr algn="r" fontAlgn="b"/>
                      <a:r>
                        <a:rPr lang="en-US" sz="1000" b="0" i="0" u="none" strike="noStrike" dirty="0">
                          <a:solidFill>
                            <a:srgbClr val="000000"/>
                          </a:solidFill>
                          <a:effectLst/>
                          <a:latin typeface="Calibri" panose="020F0502020204030204" pitchFamily="34" charset="0"/>
                        </a:rPr>
                        <a:t>441,018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189,116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91,150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132,959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374,865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4076639318"/>
                  </a:ext>
                </a:extLst>
              </a:tr>
              <a:tr h="131828">
                <a:tc>
                  <a:txBody>
                    <a:bodyPr/>
                    <a:lstStyle/>
                    <a:p>
                      <a:pPr algn="ctr" fontAlgn="b"/>
                      <a:r>
                        <a:rPr lang="en-US" sz="1000" b="0" i="0" u="none" strike="noStrike" dirty="0">
                          <a:solidFill>
                            <a:srgbClr val="000000"/>
                          </a:solidFill>
                          <a:effectLst/>
                          <a:latin typeface="Calibri" panose="020F0502020204030204" pitchFamily="34" charset="0"/>
                        </a:rPr>
                        <a:t>13</a:t>
                      </a:r>
                    </a:p>
                  </a:txBody>
                  <a:tcPr marL="0" marR="0" marT="0" marB="0" anchor="b">
                    <a:lnL>
                      <a:noFill/>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University Hospital </a:t>
                      </a:r>
                    </a:p>
                  </a:txBody>
                  <a:tcPr marL="0" marR="0" marT="0" marB="0" anchor="b">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2015A</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254,975 </a:t>
                      </a:r>
                    </a:p>
                  </a:txBody>
                  <a:tcPr marL="0" marR="0" marT="0" marB="0">
                    <a:lnL>
                      <a:noFill/>
                    </a:lnL>
                    <a:lnR>
                      <a:noFill/>
                    </a:lnR>
                    <a:lnT>
                      <a:noFill/>
                    </a:lnT>
                    <a:lnB>
                      <a:noFill/>
                    </a:lnB>
                  </a:tcPr>
                </a:tc>
                <a:tc>
                  <a:txBody>
                    <a:bodyPr/>
                    <a:lstStyle/>
                    <a:p>
                      <a:pPr algn="r" fontAlgn="b"/>
                      <a:r>
                        <a:rPr lang="en-US" sz="1000" b="0" i="0" u="none" strike="noStrike" dirty="0">
                          <a:solidFill>
                            <a:srgbClr val="000000"/>
                          </a:solidFill>
                          <a:effectLst/>
                          <a:latin typeface="Calibri" panose="020F0502020204030204" pitchFamily="34" charset="0"/>
                        </a:rPr>
                        <a:t>2,265,638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422,706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330,975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265,609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1,674,411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3917675233"/>
                  </a:ext>
                </a:extLst>
              </a:tr>
              <a:tr h="74902">
                <a:tc>
                  <a:txBody>
                    <a:bodyPr/>
                    <a:lstStyle/>
                    <a:p>
                      <a:pPr algn="ctr" fontAlgn="b"/>
                      <a:r>
                        <a:rPr lang="en-US" sz="1000" b="0" i="0" u="none" strike="noStrike" dirty="0">
                          <a:solidFill>
                            <a:srgbClr val="000000"/>
                          </a:solidFill>
                          <a:effectLst/>
                          <a:latin typeface="Calibri" panose="020F0502020204030204" pitchFamily="34" charset="0"/>
                        </a:rPr>
                        <a:t>14</a:t>
                      </a:r>
                    </a:p>
                  </a:txBody>
                  <a:tcPr marL="0" marR="0" marT="0" marB="0" anchor="b">
                    <a:lnL>
                      <a:noFill/>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Princeton Healthcare</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2016A</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   190,065 </a:t>
                      </a:r>
                    </a:p>
                  </a:txBody>
                  <a:tcPr marL="0" marR="0" marT="0" marB="0">
                    <a:lnL>
                      <a:noFill/>
                    </a:lnL>
                    <a:lnR>
                      <a:noFill/>
                    </a:lnR>
                    <a:lnT>
                      <a:noFill/>
                    </a:lnT>
                    <a:lnB>
                      <a:noFill/>
                    </a:lnB>
                    <a:solidFill>
                      <a:srgbClr val="AEAAAA"/>
                    </a:solidFill>
                  </a:tcPr>
                </a:tc>
                <a:tc>
                  <a:txBody>
                    <a:bodyPr/>
                    <a:lstStyle/>
                    <a:p>
                      <a:pPr algn="r" fontAlgn="b"/>
                      <a:r>
                        <a:rPr lang="en-US" sz="1000" b="0" i="0" u="none" strike="noStrike" dirty="0">
                          <a:solidFill>
                            <a:srgbClr val="000000"/>
                          </a:solidFill>
                          <a:effectLst/>
                          <a:latin typeface="Calibri" panose="020F0502020204030204" pitchFamily="34" charset="0"/>
                        </a:rPr>
                        <a:t>1,313,742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330,579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266,065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225,041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921,870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2782062295"/>
                  </a:ext>
                </a:extLst>
              </a:tr>
              <a:tr h="74902">
                <a:tc>
                  <a:txBody>
                    <a:bodyPr/>
                    <a:lstStyle/>
                    <a:p>
                      <a:pPr algn="ctr" fontAlgn="b"/>
                      <a:r>
                        <a:rPr lang="en-US" sz="1000" b="0" i="0" u="none" strike="noStrike" dirty="0">
                          <a:solidFill>
                            <a:srgbClr val="000000"/>
                          </a:solidFill>
                          <a:effectLst/>
                          <a:latin typeface="Calibri" panose="020F0502020204030204" pitchFamily="34" charset="0"/>
                        </a:rPr>
                        <a:t>15</a:t>
                      </a:r>
                    </a:p>
                  </a:txBody>
                  <a:tcPr marL="0" marR="0" marT="0" marB="0" anchor="b">
                    <a:lnL>
                      <a:noFill/>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Inspira Health</a:t>
                      </a:r>
                    </a:p>
                  </a:txBody>
                  <a:tcPr marL="0" marR="0" marT="0" marB="0" anchor="b">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2016A</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177,765 </a:t>
                      </a:r>
                    </a:p>
                  </a:txBody>
                  <a:tcPr marL="0" marR="0" marT="0" marB="0">
                    <a:lnL>
                      <a:noFill/>
                    </a:lnL>
                    <a:lnR>
                      <a:noFill/>
                    </a:lnR>
                    <a:lnT>
                      <a:noFill/>
                    </a:lnT>
                    <a:lnB>
                      <a:noFill/>
                    </a:lnB>
                  </a:tcPr>
                </a:tc>
                <a:tc>
                  <a:txBody>
                    <a:bodyPr/>
                    <a:lstStyle/>
                    <a:p>
                      <a:pPr algn="r" fontAlgn="b"/>
                      <a:r>
                        <a:rPr lang="en-US" sz="1000" b="0" i="0" u="none" strike="noStrike" dirty="0">
                          <a:solidFill>
                            <a:srgbClr val="000000"/>
                          </a:solidFill>
                          <a:effectLst/>
                          <a:latin typeface="Calibri" panose="020F0502020204030204" pitchFamily="34" charset="0"/>
                        </a:rPr>
                        <a:t>1,227,413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359,682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253,765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217,353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886,972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2099601066"/>
                  </a:ext>
                </a:extLst>
              </a:tr>
              <a:tr h="74902">
                <a:tc>
                  <a:txBody>
                    <a:bodyPr/>
                    <a:lstStyle/>
                    <a:p>
                      <a:pPr algn="ctr" fontAlgn="b"/>
                      <a:r>
                        <a:rPr lang="en-US" sz="1000" b="0" i="0" u="none" strike="noStrike" dirty="0">
                          <a:solidFill>
                            <a:srgbClr val="000000"/>
                          </a:solidFill>
                          <a:effectLst/>
                          <a:latin typeface="Calibri" panose="020F0502020204030204" pitchFamily="34" charset="0"/>
                        </a:rPr>
                        <a:t>16</a:t>
                      </a:r>
                    </a:p>
                  </a:txBody>
                  <a:tcPr marL="0" marR="0" marT="0" marB="0" anchor="b">
                    <a:lnL>
                      <a:noFill/>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St. Joseph's Healthcare</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2016</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   246,845 </a:t>
                      </a:r>
                    </a:p>
                  </a:txBody>
                  <a:tcPr marL="0" marR="0" marT="0" marB="0">
                    <a:lnL>
                      <a:noFill/>
                    </a:lnL>
                    <a:lnR>
                      <a:noFill/>
                    </a:lnR>
                    <a:lnT>
                      <a:noFill/>
                    </a:lnT>
                    <a:lnB>
                      <a:noFill/>
                    </a:lnB>
                    <a:solidFill>
                      <a:srgbClr val="AEAAAA"/>
                    </a:solidFill>
                  </a:tcPr>
                </a:tc>
                <a:tc>
                  <a:txBody>
                    <a:bodyPr/>
                    <a:lstStyle/>
                    <a:p>
                      <a:pPr algn="r" fontAlgn="b"/>
                      <a:r>
                        <a:rPr lang="en-US" sz="1000" b="0" i="0" u="none" strike="noStrike" dirty="0">
                          <a:solidFill>
                            <a:srgbClr val="000000"/>
                          </a:solidFill>
                          <a:effectLst/>
                          <a:latin typeface="Calibri" panose="020F0502020204030204" pitchFamily="34" charset="0"/>
                        </a:rPr>
                        <a:t>2,092,918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428,974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322,845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260,528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1,556,406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1091165188"/>
                  </a:ext>
                </a:extLst>
              </a:tr>
              <a:tr h="131828">
                <a:tc>
                  <a:txBody>
                    <a:bodyPr/>
                    <a:lstStyle/>
                    <a:p>
                      <a:pPr algn="ctr" fontAlgn="b"/>
                      <a:r>
                        <a:rPr lang="en-US" sz="1000" b="0" i="0" u="none" strike="noStrike" dirty="0">
                          <a:solidFill>
                            <a:srgbClr val="000000"/>
                          </a:solidFill>
                          <a:effectLst/>
                          <a:latin typeface="Calibri" panose="020F0502020204030204" pitchFamily="34" charset="0"/>
                        </a:rPr>
                        <a:t>17</a:t>
                      </a:r>
                    </a:p>
                  </a:txBody>
                  <a:tcPr marL="0" marR="0" marT="0" marB="0" anchor="b">
                    <a:lnL>
                      <a:noFill/>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Trinitas Regional Medical Center</a:t>
                      </a:r>
                    </a:p>
                  </a:txBody>
                  <a:tcPr marL="0" marR="0" marT="0" marB="0" anchor="b">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2016A</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13,810 </a:t>
                      </a:r>
                    </a:p>
                  </a:txBody>
                  <a:tcPr marL="0" marR="0" marT="0" marB="0">
                    <a:lnL>
                      <a:noFill/>
                    </a:lnL>
                    <a:lnR>
                      <a:noFill/>
                    </a:lnR>
                    <a:lnT>
                      <a:noFill/>
                    </a:lnT>
                    <a:lnB>
                      <a:noFill/>
                    </a:lnB>
                  </a:tcPr>
                </a:tc>
                <a:tc>
                  <a:txBody>
                    <a:bodyPr/>
                    <a:lstStyle/>
                    <a:p>
                      <a:pPr algn="r" fontAlgn="b"/>
                      <a:r>
                        <a:rPr lang="en-US" sz="1000" b="0" i="0" u="none" strike="noStrike" dirty="0">
                          <a:solidFill>
                            <a:srgbClr val="000000"/>
                          </a:solidFill>
                          <a:effectLst/>
                          <a:latin typeface="Calibri" panose="020F0502020204030204" pitchFamily="34" charset="0"/>
                        </a:rPr>
                        <a:t>    73,881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35,260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34,144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47,025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62,330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1497127812"/>
                  </a:ext>
                </a:extLst>
              </a:tr>
              <a:tr h="74902">
                <a:tc>
                  <a:txBody>
                    <a:bodyPr/>
                    <a:lstStyle/>
                    <a:p>
                      <a:pPr algn="ctr" fontAlgn="b"/>
                      <a:r>
                        <a:rPr lang="en-US" sz="1000" b="0" i="0" u="none" strike="noStrike" dirty="0">
                          <a:solidFill>
                            <a:srgbClr val="000000"/>
                          </a:solidFill>
                          <a:effectLst/>
                          <a:latin typeface="Calibri" panose="020F0502020204030204" pitchFamily="34" charset="0"/>
                        </a:rPr>
                        <a:t>18</a:t>
                      </a:r>
                    </a:p>
                  </a:txBody>
                  <a:tcPr marL="0" marR="0" marT="0" marB="0" anchor="b">
                    <a:lnL>
                      <a:noFill/>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Trinitas Regional Medical Center</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2017A</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      82,970 </a:t>
                      </a:r>
                    </a:p>
                  </a:txBody>
                  <a:tcPr marL="0" marR="0" marT="0" marB="0">
                    <a:lnL>
                      <a:noFill/>
                    </a:lnL>
                    <a:lnR>
                      <a:noFill/>
                    </a:lnR>
                    <a:lnT>
                      <a:noFill/>
                    </a:lnT>
                    <a:lnB>
                      <a:noFill/>
                    </a:lnB>
                    <a:solidFill>
                      <a:srgbClr val="AEAAAA"/>
                    </a:solidFill>
                  </a:tcPr>
                </a:tc>
                <a:tc>
                  <a:txBody>
                    <a:bodyPr/>
                    <a:lstStyle/>
                    <a:p>
                      <a:pPr algn="r" fontAlgn="b"/>
                      <a:r>
                        <a:rPr lang="en-US" sz="1000" b="0" i="0" u="none" strike="noStrike" dirty="0">
                          <a:solidFill>
                            <a:srgbClr val="000000"/>
                          </a:solidFill>
                          <a:effectLst/>
                          <a:latin typeface="Calibri" panose="020F0502020204030204" pitchFamily="34" charset="0"/>
                        </a:rPr>
                        <a:t>  380,408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152,437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152,158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158,106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270,795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2329683792"/>
                  </a:ext>
                </a:extLst>
              </a:tr>
              <a:tr h="74902">
                <a:tc>
                  <a:txBody>
                    <a:bodyPr/>
                    <a:lstStyle/>
                    <a:p>
                      <a:pPr algn="ctr" fontAlgn="b"/>
                      <a:r>
                        <a:rPr lang="en-US" sz="1000" b="0" i="0" u="none" strike="noStrike" dirty="0">
                          <a:solidFill>
                            <a:srgbClr val="000000"/>
                          </a:solidFill>
                          <a:effectLst/>
                          <a:latin typeface="Calibri" panose="020F0502020204030204" pitchFamily="34" charset="0"/>
                        </a:rPr>
                        <a:t>19</a:t>
                      </a:r>
                    </a:p>
                  </a:txBody>
                  <a:tcPr marL="0" marR="0" marT="0" marB="0" anchor="b">
                    <a:lnL>
                      <a:noFill/>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AHS Hospital</a:t>
                      </a:r>
                    </a:p>
                  </a:txBody>
                  <a:tcPr marL="0" marR="0" marT="0" marB="0" anchor="b">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2016</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224,800 </a:t>
                      </a:r>
                    </a:p>
                  </a:txBody>
                  <a:tcPr marL="0" marR="0" marT="0" marB="0">
                    <a:lnL>
                      <a:noFill/>
                    </a:lnL>
                    <a:lnR>
                      <a:noFill/>
                    </a:lnR>
                    <a:lnT>
                      <a:noFill/>
                    </a:lnT>
                    <a:lnB>
                      <a:noFill/>
                    </a:lnB>
                  </a:tcPr>
                </a:tc>
                <a:tc>
                  <a:txBody>
                    <a:bodyPr/>
                    <a:lstStyle/>
                    <a:p>
                      <a:pPr algn="r" fontAlgn="b"/>
                      <a:r>
                        <a:rPr lang="en-US" sz="1000" b="0" i="0" u="none" strike="noStrike" dirty="0">
                          <a:solidFill>
                            <a:srgbClr val="000000"/>
                          </a:solidFill>
                          <a:effectLst/>
                          <a:latin typeface="Calibri" panose="020F0502020204030204" pitchFamily="34" charset="0"/>
                        </a:rPr>
                        <a:t>1,553,000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357,179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300,800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246,750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1,072,441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3749365702"/>
                  </a:ext>
                </a:extLst>
              </a:tr>
              <a:tr h="74902">
                <a:tc>
                  <a:txBody>
                    <a:bodyPr/>
                    <a:lstStyle/>
                    <a:p>
                      <a:pPr algn="ctr" fontAlgn="b"/>
                      <a:r>
                        <a:rPr lang="en-US" sz="1000" b="0" i="0" u="none" strike="noStrike" dirty="0">
                          <a:solidFill>
                            <a:srgbClr val="000000"/>
                          </a:solidFill>
                          <a:effectLst/>
                          <a:latin typeface="Calibri" panose="020F0502020204030204" pitchFamily="34" charset="0"/>
                        </a:rPr>
                        <a:t>20</a:t>
                      </a:r>
                    </a:p>
                  </a:txBody>
                  <a:tcPr marL="0" marR="0" marT="0" marB="0" anchor="b">
                    <a:lnL>
                      <a:noFill/>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RWJ Barnabas Health</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2016A</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   679,135 </a:t>
                      </a:r>
                    </a:p>
                  </a:txBody>
                  <a:tcPr marL="0" marR="0" marT="0" marB="0">
                    <a:lnL>
                      <a:noFill/>
                    </a:lnL>
                    <a:lnR>
                      <a:noFill/>
                    </a:lnR>
                    <a:lnT>
                      <a:noFill/>
                    </a:lnT>
                    <a:lnB>
                      <a:noFill/>
                    </a:lnB>
                    <a:solidFill>
                      <a:srgbClr val="AEAAAA"/>
                    </a:solidFill>
                  </a:tcPr>
                </a:tc>
                <a:tc>
                  <a:txBody>
                    <a:bodyPr/>
                    <a:lstStyle/>
                    <a:p>
                      <a:pPr algn="r" fontAlgn="b"/>
                      <a:r>
                        <a:rPr lang="en-US" sz="1000" b="0" i="0" u="none" strike="noStrike" dirty="0">
                          <a:solidFill>
                            <a:srgbClr val="000000"/>
                          </a:solidFill>
                          <a:effectLst/>
                          <a:latin typeface="Calibri" panose="020F0502020204030204" pitchFamily="34" charset="0"/>
                        </a:rPr>
                        <a:t>5,585,453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387,356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755,135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530,709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3,936,915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2167934612"/>
                  </a:ext>
                </a:extLst>
              </a:tr>
              <a:tr h="74902">
                <a:tc>
                  <a:txBody>
                    <a:bodyPr/>
                    <a:lstStyle/>
                    <a:p>
                      <a:pPr algn="ctr" fontAlgn="b"/>
                      <a:r>
                        <a:rPr lang="en-US" sz="1000" b="0" i="0" u="none" strike="noStrike" dirty="0">
                          <a:solidFill>
                            <a:srgbClr val="000000"/>
                          </a:solidFill>
                          <a:effectLst/>
                          <a:latin typeface="Calibri" panose="020F0502020204030204" pitchFamily="34" charset="0"/>
                        </a:rPr>
                        <a:t>21</a:t>
                      </a:r>
                    </a:p>
                  </a:txBody>
                  <a:tcPr marL="0" marR="0" marT="0" marB="0" anchor="b">
                    <a:lnL>
                      <a:noFill/>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Hackensack Meridian</a:t>
                      </a:r>
                    </a:p>
                  </a:txBody>
                  <a:tcPr marL="0" marR="0" marT="0" marB="0" anchor="b">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2017A</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588,790 </a:t>
                      </a:r>
                    </a:p>
                  </a:txBody>
                  <a:tcPr marL="0" marR="0" marT="0" marB="0">
                    <a:lnL>
                      <a:noFill/>
                    </a:lnL>
                    <a:lnR>
                      <a:noFill/>
                    </a:lnR>
                    <a:lnT>
                      <a:noFill/>
                    </a:lnT>
                    <a:lnB>
                      <a:noFill/>
                    </a:lnB>
                  </a:tcPr>
                </a:tc>
                <a:tc>
                  <a:txBody>
                    <a:bodyPr/>
                    <a:lstStyle/>
                    <a:p>
                      <a:pPr algn="r" fontAlgn="b"/>
                      <a:r>
                        <a:rPr lang="en-US" sz="1000" b="0" i="0" u="none" strike="noStrike" dirty="0">
                          <a:solidFill>
                            <a:srgbClr val="000000"/>
                          </a:solidFill>
                          <a:effectLst/>
                          <a:latin typeface="Calibri" panose="020F0502020204030204" pitchFamily="34" charset="0"/>
                        </a:rPr>
                        <a:t>4,663,536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505,460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664,790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474,244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3,337,990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2382894537"/>
                  </a:ext>
                </a:extLst>
              </a:tr>
              <a:tr h="74902">
                <a:tc>
                  <a:txBody>
                    <a:bodyPr/>
                    <a:lstStyle/>
                    <a:p>
                      <a:pPr algn="ctr" fontAlgn="b"/>
                      <a:r>
                        <a:rPr lang="en-US" sz="1000" b="0" i="0" u="none" strike="noStrike" dirty="0">
                          <a:solidFill>
                            <a:srgbClr val="000000"/>
                          </a:solidFill>
                          <a:effectLst/>
                          <a:latin typeface="Calibri" panose="020F0502020204030204" pitchFamily="34" charset="0"/>
                        </a:rPr>
                        <a:t>22</a:t>
                      </a:r>
                    </a:p>
                  </a:txBody>
                  <a:tcPr marL="0" marR="0" marT="0" marB="0" anchor="b">
                    <a:lnL>
                      <a:noFill/>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Inspira Health</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2017A</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   265,000 </a:t>
                      </a:r>
                    </a:p>
                  </a:txBody>
                  <a:tcPr marL="0" marR="0" marT="0" marB="0">
                    <a:lnL>
                      <a:noFill/>
                    </a:lnL>
                    <a:lnR>
                      <a:noFill/>
                    </a:lnR>
                    <a:lnT>
                      <a:noFill/>
                    </a:lnT>
                    <a:lnB>
                      <a:noFill/>
                    </a:lnB>
                    <a:solidFill>
                      <a:srgbClr val="AEAAAA"/>
                    </a:solidFill>
                  </a:tcPr>
                </a:tc>
                <a:tc>
                  <a:txBody>
                    <a:bodyPr/>
                    <a:lstStyle/>
                    <a:p>
                      <a:pPr algn="r" fontAlgn="b"/>
                      <a:r>
                        <a:rPr lang="en-US" sz="1000" b="0" i="0" u="none" strike="noStrike" dirty="0">
                          <a:solidFill>
                            <a:srgbClr val="000000"/>
                          </a:solidFill>
                          <a:effectLst/>
                          <a:latin typeface="Calibri" panose="020F0502020204030204" pitchFamily="34" charset="0"/>
                        </a:rPr>
                        <a:t>2,525,518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422,378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341,000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271,875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1,841,364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3676550550"/>
                  </a:ext>
                </a:extLst>
              </a:tr>
              <a:tr h="131828">
                <a:tc>
                  <a:txBody>
                    <a:bodyPr/>
                    <a:lstStyle/>
                    <a:p>
                      <a:pPr algn="ctr" fontAlgn="b"/>
                      <a:r>
                        <a:rPr lang="en-US" sz="1000" b="0" i="0" u="none" strike="noStrike" dirty="0">
                          <a:solidFill>
                            <a:srgbClr val="000000"/>
                          </a:solidFill>
                          <a:effectLst/>
                          <a:latin typeface="Calibri" panose="020F0502020204030204" pitchFamily="34" charset="0"/>
                        </a:rPr>
                        <a:t>23</a:t>
                      </a:r>
                    </a:p>
                  </a:txBody>
                  <a:tcPr marL="0" marR="0" marT="0" marB="0" anchor="b">
                    <a:lnL>
                      <a:noFill/>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State Contract Refunding (HATP)</a:t>
                      </a:r>
                    </a:p>
                  </a:txBody>
                  <a:tcPr marL="0" marR="0" marT="0" marB="0" anchor="b">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2017</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170,475 </a:t>
                      </a:r>
                    </a:p>
                  </a:txBody>
                  <a:tcPr marL="0" marR="0" marT="0" marB="0">
                    <a:lnL>
                      <a:noFill/>
                    </a:lnL>
                    <a:lnR>
                      <a:noFill/>
                    </a:lnR>
                    <a:lnT>
                      <a:noFill/>
                    </a:lnT>
                    <a:lnB>
                      <a:noFill/>
                    </a:lnB>
                  </a:tcPr>
                </a:tc>
                <a:tc>
                  <a:txBody>
                    <a:bodyPr/>
                    <a:lstStyle/>
                    <a:p>
                      <a:pPr algn="r" fontAlgn="b"/>
                      <a:r>
                        <a:rPr lang="en-US" sz="1000" b="0" i="0" u="none" strike="noStrike" dirty="0">
                          <a:solidFill>
                            <a:srgbClr val="000000"/>
                          </a:solidFill>
                          <a:effectLst/>
                          <a:latin typeface="Calibri" panose="020F0502020204030204" pitchFamily="34" charset="0"/>
                        </a:rPr>
                        <a:t>1,078,086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292,214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246,475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212,797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734,911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1937657236"/>
                  </a:ext>
                </a:extLst>
              </a:tr>
              <a:tr h="74902">
                <a:tc>
                  <a:txBody>
                    <a:bodyPr/>
                    <a:lstStyle/>
                    <a:p>
                      <a:pPr algn="ctr" fontAlgn="b"/>
                      <a:r>
                        <a:rPr lang="en-US" sz="1000" b="0" i="0" u="none" strike="noStrike" dirty="0">
                          <a:solidFill>
                            <a:srgbClr val="000000"/>
                          </a:solidFill>
                          <a:effectLst/>
                          <a:latin typeface="Calibri" panose="020F0502020204030204" pitchFamily="34" charset="0"/>
                        </a:rPr>
                        <a:t>24</a:t>
                      </a:r>
                    </a:p>
                  </a:txBody>
                  <a:tcPr marL="0" marR="0" marT="0" marB="0" anchor="b">
                    <a:lnL>
                      <a:noFill/>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RWJ Barnabas Health</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2019A</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      19,250 </a:t>
                      </a:r>
                    </a:p>
                  </a:txBody>
                  <a:tcPr marL="0" marR="0" marT="0" marB="0">
                    <a:lnL>
                      <a:noFill/>
                    </a:lnL>
                    <a:lnR>
                      <a:noFill/>
                    </a:lnR>
                    <a:lnT>
                      <a:noFill/>
                    </a:lnT>
                    <a:lnB>
                      <a:noFill/>
                    </a:lnB>
                    <a:solidFill>
                      <a:srgbClr val="AEAAAA"/>
                    </a:solidFill>
                  </a:tcPr>
                </a:tc>
                <a:tc>
                  <a:txBody>
                    <a:bodyPr/>
                    <a:lstStyle/>
                    <a:p>
                      <a:pPr algn="r" fontAlgn="b"/>
                      <a:r>
                        <a:rPr lang="en-US" sz="1000" b="0" i="0" u="none" strike="noStrike" dirty="0">
                          <a:solidFill>
                            <a:srgbClr val="000000"/>
                          </a:solidFill>
                          <a:effectLst/>
                          <a:latin typeface="Calibri" panose="020F0502020204030204" pitchFamily="34" charset="0"/>
                        </a:rPr>
                        <a:t>    72,004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36,223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47,200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60,625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69,696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545636734"/>
                  </a:ext>
                </a:extLst>
              </a:tr>
              <a:tr h="74902">
                <a:tc>
                  <a:txBody>
                    <a:bodyPr/>
                    <a:lstStyle/>
                    <a:p>
                      <a:pPr algn="ctr" fontAlgn="b"/>
                      <a:r>
                        <a:rPr lang="en-US" sz="1000" b="0" i="0" u="none" strike="noStrike">
                          <a:solidFill>
                            <a:srgbClr val="000000"/>
                          </a:solidFill>
                          <a:effectLst/>
                          <a:latin typeface="Calibri" panose="020F0502020204030204" pitchFamily="34" charset="0"/>
                        </a:rPr>
                        <a:t>25</a:t>
                      </a:r>
                    </a:p>
                  </a:txBody>
                  <a:tcPr marL="0" marR="0" marT="0" marB="0" anchor="b">
                    <a:lnL>
                      <a:noFill/>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RWJ Barnabas Health</a:t>
                      </a:r>
                    </a:p>
                  </a:txBody>
                  <a:tcPr marL="0" marR="0" marT="0" marB="0" anchor="b">
                    <a:lnL>
                      <a:noFill/>
                    </a:lnL>
                    <a:lnR>
                      <a:noFill/>
                    </a:lnR>
                    <a:lnT>
                      <a:noFill/>
                    </a:lnT>
                    <a:lnB>
                      <a:noFill/>
                    </a:lnB>
                  </a:tcPr>
                </a:tc>
                <a:tc>
                  <a:txBody>
                    <a:bodyPr/>
                    <a:lstStyle/>
                    <a:p>
                      <a:pPr algn="ctr" fontAlgn="t"/>
                      <a:r>
                        <a:rPr lang="en-US" sz="1000" b="0" i="0" u="none" strike="noStrike">
                          <a:solidFill>
                            <a:srgbClr val="000000"/>
                          </a:solidFill>
                          <a:effectLst/>
                          <a:latin typeface="Calibri" panose="020F0502020204030204" pitchFamily="34" charset="0"/>
                        </a:rPr>
                        <a:t>2019B-1</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69,725 </a:t>
                      </a:r>
                    </a:p>
                  </a:txBody>
                  <a:tcPr marL="0" marR="0" marT="0" marB="0">
                    <a:lnL>
                      <a:noFill/>
                    </a:lnL>
                    <a:lnR>
                      <a:noFill/>
                    </a:lnR>
                    <a:lnT>
                      <a:noFill/>
                    </a:lnT>
                    <a:lnB>
                      <a:noFill/>
                    </a:lnB>
                  </a:tcPr>
                </a:tc>
                <a:tc>
                  <a:txBody>
                    <a:bodyPr/>
                    <a:lstStyle/>
                    <a:p>
                      <a:pPr algn="r" fontAlgn="b"/>
                      <a:r>
                        <a:rPr lang="en-US" sz="1000" b="0" i="0" u="none" strike="noStrike" dirty="0">
                          <a:solidFill>
                            <a:srgbClr val="000000"/>
                          </a:solidFill>
                          <a:effectLst/>
                          <a:latin typeface="Calibri" panose="020F0502020204030204" pitchFamily="34" charset="0"/>
                        </a:rPr>
                        <a:t>  535,456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212,719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133,088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149,828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403,713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4251007480"/>
                  </a:ext>
                </a:extLst>
              </a:tr>
              <a:tr h="74902">
                <a:tc>
                  <a:txBody>
                    <a:bodyPr/>
                    <a:lstStyle/>
                    <a:p>
                      <a:pPr algn="ctr" fontAlgn="b"/>
                      <a:r>
                        <a:rPr lang="en-US" sz="1000" b="0" i="0" u="none" strike="noStrike">
                          <a:solidFill>
                            <a:srgbClr val="000000"/>
                          </a:solidFill>
                          <a:effectLst/>
                          <a:latin typeface="Calibri" panose="020F0502020204030204" pitchFamily="34" charset="0"/>
                        </a:rPr>
                        <a:t>26</a:t>
                      </a:r>
                    </a:p>
                  </a:txBody>
                  <a:tcPr marL="0" marR="0" marT="0" marB="0" anchor="b">
                    <a:lnL>
                      <a:noFill/>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RWJ Barnabas Health</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a:solidFill>
                            <a:srgbClr val="000000"/>
                          </a:solidFill>
                          <a:effectLst/>
                          <a:latin typeface="Calibri" panose="020F0502020204030204" pitchFamily="34" charset="0"/>
                        </a:rPr>
                        <a:t>2019B-2</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      70,555 </a:t>
                      </a:r>
                    </a:p>
                  </a:txBody>
                  <a:tcPr marL="0" marR="0" marT="0" marB="0">
                    <a:lnL>
                      <a:noFill/>
                    </a:lnL>
                    <a:lnR>
                      <a:noFill/>
                    </a:lnR>
                    <a:lnT>
                      <a:noFill/>
                    </a:lnT>
                    <a:lnB>
                      <a:noFill/>
                    </a:lnB>
                    <a:solidFill>
                      <a:srgbClr val="AEAAAA"/>
                    </a:solidFill>
                  </a:tcPr>
                </a:tc>
                <a:tc>
                  <a:txBody>
                    <a:bodyPr/>
                    <a:lstStyle/>
                    <a:p>
                      <a:pPr algn="r" fontAlgn="b"/>
                      <a:r>
                        <a:rPr lang="en-US" sz="1000" b="0" i="0" u="none" strike="noStrike" dirty="0">
                          <a:solidFill>
                            <a:srgbClr val="000000"/>
                          </a:solidFill>
                          <a:effectLst/>
                          <a:latin typeface="Calibri" panose="020F0502020204030204" pitchFamily="34" charset="0"/>
                        </a:rPr>
                        <a:t>  666,333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268,611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134,333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150,347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514,668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3397601382"/>
                  </a:ext>
                </a:extLst>
              </a:tr>
              <a:tr h="74902">
                <a:tc>
                  <a:txBody>
                    <a:bodyPr/>
                    <a:lstStyle/>
                    <a:p>
                      <a:pPr algn="ctr" fontAlgn="b"/>
                      <a:r>
                        <a:rPr lang="en-US" sz="1000" b="0" i="0" u="none" strike="noStrike">
                          <a:solidFill>
                            <a:srgbClr val="000000"/>
                          </a:solidFill>
                          <a:effectLst/>
                          <a:latin typeface="Calibri" panose="020F0502020204030204" pitchFamily="34" charset="0"/>
                        </a:rPr>
                        <a:t>27</a:t>
                      </a:r>
                    </a:p>
                  </a:txBody>
                  <a:tcPr marL="0" marR="0" marT="0" marB="0" anchor="b">
                    <a:lnL>
                      <a:noFill/>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RWJ Barnabas Health</a:t>
                      </a:r>
                    </a:p>
                  </a:txBody>
                  <a:tcPr marL="0" marR="0" marT="0" marB="0" anchor="b">
                    <a:lnL>
                      <a:noFill/>
                    </a:lnL>
                    <a:lnR>
                      <a:noFill/>
                    </a:lnR>
                    <a:lnT>
                      <a:noFill/>
                    </a:lnT>
                    <a:lnB>
                      <a:noFill/>
                    </a:lnB>
                  </a:tcPr>
                </a:tc>
                <a:tc>
                  <a:txBody>
                    <a:bodyPr/>
                    <a:lstStyle/>
                    <a:p>
                      <a:pPr algn="ctr" fontAlgn="t"/>
                      <a:r>
                        <a:rPr lang="en-US" sz="1000" b="0" i="0" u="none" strike="noStrike">
                          <a:solidFill>
                            <a:srgbClr val="000000"/>
                          </a:solidFill>
                          <a:effectLst/>
                          <a:latin typeface="Calibri" panose="020F0502020204030204" pitchFamily="34" charset="0"/>
                        </a:rPr>
                        <a:t>2019B-3</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70,550 </a:t>
                      </a:r>
                    </a:p>
                  </a:txBody>
                  <a:tcPr marL="0" marR="0" marT="0" marB="0">
                    <a:lnL>
                      <a:noFill/>
                    </a:lnL>
                    <a:lnR>
                      <a:noFill/>
                    </a:lnR>
                    <a:lnT>
                      <a:noFill/>
                    </a:lnT>
                    <a:lnB>
                      <a:noFill/>
                    </a:lnB>
                  </a:tcPr>
                </a:tc>
                <a:tc>
                  <a:txBody>
                    <a:bodyPr/>
                    <a:lstStyle/>
                    <a:p>
                      <a:pPr algn="r" fontAlgn="b"/>
                      <a:r>
                        <a:rPr lang="en-US" sz="1000" b="0" i="0" u="none" strike="noStrike" dirty="0">
                          <a:solidFill>
                            <a:srgbClr val="000000"/>
                          </a:solidFill>
                          <a:effectLst/>
                          <a:latin typeface="Calibri" panose="020F0502020204030204" pitchFamily="34" charset="0"/>
                        </a:rPr>
                        <a:t>  738,975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304,937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134,325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150,344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587,325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1428055502"/>
                  </a:ext>
                </a:extLst>
              </a:tr>
              <a:tr h="74902">
                <a:tc>
                  <a:txBody>
                    <a:bodyPr/>
                    <a:lstStyle/>
                    <a:p>
                      <a:pPr algn="ctr" fontAlgn="b"/>
                      <a:r>
                        <a:rPr lang="en-US" sz="1000" b="0" i="0" u="none" strike="noStrike">
                          <a:solidFill>
                            <a:srgbClr val="000000"/>
                          </a:solidFill>
                          <a:effectLst/>
                          <a:latin typeface="Calibri" panose="020F0502020204030204" pitchFamily="34" charset="0"/>
                        </a:rPr>
                        <a:t>28</a:t>
                      </a:r>
                    </a:p>
                  </a:txBody>
                  <a:tcPr marL="0" marR="0" marT="0" marB="0" anchor="b">
                    <a:lnL>
                      <a:noFill/>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Valley Hospital</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a:solidFill>
                            <a:srgbClr val="000000"/>
                          </a:solidFill>
                          <a:effectLst/>
                          <a:latin typeface="Calibri" panose="020F0502020204030204" pitchFamily="34" charset="0"/>
                        </a:rPr>
                        <a:t>2019</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   356,410 </a:t>
                      </a:r>
                    </a:p>
                  </a:txBody>
                  <a:tcPr marL="0" marR="0" marT="0" marB="0">
                    <a:lnL>
                      <a:noFill/>
                    </a:lnL>
                    <a:lnR>
                      <a:noFill/>
                    </a:lnR>
                    <a:lnT>
                      <a:noFill/>
                    </a:lnT>
                    <a:lnB>
                      <a:noFill/>
                    </a:lnB>
                    <a:solidFill>
                      <a:srgbClr val="AEAAAA"/>
                    </a:solidFill>
                  </a:tcPr>
                </a:tc>
                <a:tc>
                  <a:txBody>
                    <a:bodyPr/>
                    <a:lstStyle/>
                    <a:p>
                      <a:pPr algn="r" fontAlgn="b"/>
                      <a:r>
                        <a:rPr lang="en-US" sz="1000" b="0" i="0" u="none" strike="noStrike" dirty="0">
                          <a:solidFill>
                            <a:srgbClr val="000000"/>
                          </a:solidFill>
                          <a:effectLst/>
                          <a:latin typeface="Calibri" panose="020F0502020204030204" pitchFamily="34" charset="0"/>
                        </a:rPr>
                        <a:t>2,535,210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401,422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432,410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329,006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1,727,268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4285144714"/>
                  </a:ext>
                </a:extLst>
              </a:tr>
              <a:tr h="131828">
                <a:tc>
                  <a:txBody>
                    <a:bodyPr/>
                    <a:lstStyle/>
                    <a:p>
                      <a:pPr algn="ctr" fontAlgn="b"/>
                      <a:r>
                        <a:rPr lang="en-US" sz="1000" b="0" i="0" u="none" strike="noStrike" dirty="0">
                          <a:solidFill>
                            <a:srgbClr val="000000"/>
                          </a:solidFill>
                          <a:effectLst/>
                          <a:latin typeface="Calibri" panose="020F0502020204030204" pitchFamily="34" charset="0"/>
                        </a:rPr>
                        <a:t>29</a:t>
                      </a:r>
                    </a:p>
                  </a:txBody>
                  <a:tcPr marL="0" marR="0" marT="0" marB="0" anchor="b">
                    <a:lnL>
                      <a:noFill/>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Hunterdon Medical Center</a:t>
                      </a:r>
                    </a:p>
                  </a:txBody>
                  <a:tcPr marL="0" marR="0" marT="0" marB="0" anchor="b">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2020A</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44,460 </a:t>
                      </a:r>
                    </a:p>
                  </a:txBody>
                  <a:tcPr marL="0" marR="0" marT="0" marB="0">
                    <a:lnL>
                      <a:noFill/>
                    </a:lnL>
                    <a:lnR>
                      <a:noFill/>
                    </a:lnR>
                    <a:lnT>
                      <a:noFill/>
                    </a:lnT>
                    <a:lnB>
                      <a:noFill/>
                    </a:lnB>
                  </a:tcPr>
                </a:tc>
                <a:tc>
                  <a:txBody>
                    <a:bodyPr/>
                    <a:lstStyle/>
                    <a:p>
                      <a:pPr algn="r" fontAlgn="b"/>
                      <a:r>
                        <a:rPr lang="en-US" sz="1000" b="0" i="0" u="none" strike="noStrike" dirty="0">
                          <a:solidFill>
                            <a:srgbClr val="000000"/>
                          </a:solidFill>
                          <a:effectLst/>
                          <a:latin typeface="Calibri" panose="020F0502020204030204" pitchFamily="34" charset="0"/>
                        </a:rPr>
                        <a:t>  447,986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187,602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22,230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134,038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370,974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529889119"/>
                  </a:ext>
                </a:extLst>
              </a:tr>
              <a:tr h="74902">
                <a:tc>
                  <a:txBody>
                    <a:bodyPr/>
                    <a:lstStyle/>
                    <a:p>
                      <a:pPr algn="ctr" fontAlgn="b"/>
                      <a:r>
                        <a:rPr lang="en-US" sz="1000" b="0" i="0" u="none" strike="noStrike" dirty="0">
                          <a:solidFill>
                            <a:srgbClr val="000000"/>
                          </a:solidFill>
                          <a:effectLst/>
                          <a:latin typeface="Calibri" panose="020F0502020204030204" pitchFamily="34" charset="0"/>
                        </a:rPr>
                        <a:t>30</a:t>
                      </a:r>
                    </a:p>
                  </a:txBody>
                  <a:tcPr marL="0" marR="0" marT="0" marB="0" anchor="b">
                    <a:lnL>
                      <a:noFill/>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AtlantiCare Regional</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2021</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   216,995 </a:t>
                      </a:r>
                    </a:p>
                  </a:txBody>
                  <a:tcPr marL="0" marR="0" marT="0" marB="0">
                    <a:lnL>
                      <a:noFill/>
                    </a:lnL>
                    <a:lnR>
                      <a:noFill/>
                    </a:lnR>
                    <a:lnT>
                      <a:noFill/>
                    </a:lnT>
                    <a:lnB>
                      <a:noFill/>
                    </a:lnB>
                    <a:solidFill>
                      <a:srgbClr val="AEAAAA"/>
                    </a:solidFill>
                  </a:tcPr>
                </a:tc>
                <a:tc>
                  <a:txBody>
                    <a:bodyPr/>
                    <a:lstStyle/>
                    <a:p>
                      <a:pPr algn="r" fontAlgn="b"/>
                      <a:r>
                        <a:rPr lang="en-US" sz="1000" b="0" i="0" u="none" strike="noStrike" dirty="0">
                          <a:solidFill>
                            <a:srgbClr val="000000"/>
                          </a:solidFill>
                          <a:effectLst/>
                          <a:latin typeface="Calibri" panose="020F0502020204030204" pitchFamily="34" charset="0"/>
                        </a:rPr>
                        <a:t>1,794,523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396,709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292,995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241,872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1,271,524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1141746973"/>
                  </a:ext>
                </a:extLst>
              </a:tr>
              <a:tr h="131828">
                <a:tc>
                  <a:txBody>
                    <a:bodyPr/>
                    <a:lstStyle/>
                    <a:p>
                      <a:pPr algn="ctr" fontAlgn="b"/>
                      <a:r>
                        <a:rPr lang="en-US" sz="1000" b="0" i="0" u="none" strike="noStrike" dirty="0">
                          <a:solidFill>
                            <a:srgbClr val="000000"/>
                          </a:solidFill>
                          <a:effectLst/>
                          <a:latin typeface="Calibri" panose="020F0502020204030204" pitchFamily="34" charset="0"/>
                        </a:rPr>
                        <a:t>31</a:t>
                      </a:r>
                    </a:p>
                  </a:txBody>
                  <a:tcPr marL="0" marR="0" marT="0" marB="0" anchor="b">
                    <a:lnL>
                      <a:noFill/>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RWJ Barnabas Health</a:t>
                      </a:r>
                    </a:p>
                  </a:txBody>
                  <a:tcPr marL="0" marR="0" marT="0" marB="0" anchor="b">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2021A</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751,845 </a:t>
                      </a:r>
                    </a:p>
                  </a:txBody>
                  <a:tcPr marL="0" marR="0" marT="0" marB="0">
                    <a:lnL>
                      <a:noFill/>
                    </a:lnL>
                    <a:lnR>
                      <a:noFill/>
                    </a:lnR>
                    <a:lnT>
                      <a:noFill/>
                    </a:lnT>
                    <a:lnB>
                      <a:noFill/>
                    </a:lnB>
                  </a:tcPr>
                </a:tc>
                <a:tc>
                  <a:txBody>
                    <a:bodyPr/>
                    <a:lstStyle/>
                    <a:p>
                      <a:pPr algn="r" fontAlgn="b"/>
                      <a:r>
                        <a:rPr lang="en-US" sz="1000" b="0" i="0" u="none" strike="noStrike" dirty="0">
                          <a:solidFill>
                            <a:srgbClr val="000000"/>
                          </a:solidFill>
                          <a:effectLst/>
                          <a:latin typeface="Calibri" panose="020F0502020204030204" pitchFamily="34" charset="0"/>
                        </a:rPr>
                        <a:t>6,445,687 </a:t>
                      </a: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  436,000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827,845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  576,153 </a:t>
                      </a:r>
                    </a:p>
                  </a:txBody>
                  <a:tcPr marL="0" marR="0" marT="0" marB="0" anchor="b">
                    <a:lnL>
                      <a:noFill/>
                    </a:lnL>
                    <a:lnR>
                      <a:noFill/>
                    </a:lnR>
                    <a:lnT>
                      <a:noFill/>
                    </a:lnT>
                    <a:lnB>
                      <a:noFill/>
                    </a:lnB>
                    <a:solidFill>
                      <a:srgbClr val="FF7C80"/>
                    </a:solidFill>
                  </a:tcPr>
                </a:tc>
                <a:tc>
                  <a:txBody>
                    <a:bodyPr/>
                    <a:lstStyle/>
                    <a:p>
                      <a:pPr algn="r" fontAlgn="b"/>
                      <a:r>
                        <a:rPr lang="en-US" sz="1000" b="0" i="0" u="none" strike="noStrike" dirty="0">
                          <a:solidFill>
                            <a:srgbClr val="C00000"/>
                          </a:solidFill>
                          <a:effectLst/>
                          <a:latin typeface="Calibri" panose="020F0502020204030204" pitchFamily="34" charset="0"/>
                        </a:rPr>
                        <a:t>4,658,274 </a:t>
                      </a:r>
                    </a:p>
                  </a:txBody>
                  <a:tcPr marL="0" marR="0" marT="0" marB="0" anchor="b">
                    <a:lnL>
                      <a:noFill/>
                    </a:lnL>
                    <a:lnR>
                      <a:noFill/>
                    </a:lnR>
                    <a:lnT>
                      <a:noFill/>
                    </a:lnT>
                    <a:lnB>
                      <a:noFill/>
                    </a:lnB>
                    <a:solidFill>
                      <a:srgbClr val="FF7C80"/>
                    </a:solidFill>
                  </a:tcPr>
                </a:tc>
                <a:extLst>
                  <a:ext uri="{0D108BD9-81ED-4DB2-BD59-A6C34878D82A}">
                    <a16:rowId xmlns:a16="http://schemas.microsoft.com/office/drawing/2014/main" val="3920810431"/>
                  </a:ext>
                </a:extLst>
              </a:tr>
            </a:tbl>
          </a:graphicData>
        </a:graphic>
      </p:graphicFrame>
    </p:spTree>
    <p:extLst>
      <p:ext uri="{BB962C8B-B14F-4D97-AF65-F5344CB8AC3E}">
        <p14:creationId xmlns:p14="http://schemas.microsoft.com/office/powerpoint/2010/main" val="178575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AD291-D46D-4035-B636-EA671842F8A9}"/>
              </a:ext>
            </a:extLst>
          </p:cNvPr>
          <p:cNvSpPr>
            <a:spLocks noGrp="1"/>
          </p:cNvSpPr>
          <p:nvPr>
            <p:ph type="title"/>
          </p:nvPr>
        </p:nvSpPr>
        <p:spPr>
          <a:xfrm>
            <a:off x="451485" y="1006088"/>
            <a:ext cx="7886700" cy="256224"/>
          </a:xfrm>
        </p:spPr>
        <p:txBody>
          <a:bodyPr/>
          <a:lstStyle/>
          <a:p>
            <a:r>
              <a:rPr lang="en-US" dirty="0"/>
              <a:t>Hypothetical Restructuring Analysis</a:t>
            </a:r>
          </a:p>
        </p:txBody>
      </p:sp>
      <p:graphicFrame>
        <p:nvGraphicFramePr>
          <p:cNvPr id="4" name="Table 3">
            <a:extLst>
              <a:ext uri="{FF2B5EF4-FFF2-40B4-BE49-F238E27FC236}">
                <a16:creationId xmlns:a16="http://schemas.microsoft.com/office/drawing/2014/main" id="{4E003B40-03A0-44D7-91E4-E169378C44A4}"/>
              </a:ext>
            </a:extLst>
          </p:cNvPr>
          <p:cNvGraphicFramePr>
            <a:graphicFrameLocks noGrp="1"/>
          </p:cNvGraphicFramePr>
          <p:nvPr>
            <p:extLst>
              <p:ext uri="{D42A27DB-BD31-4B8C-83A1-F6EECF244321}">
                <p14:modId xmlns:p14="http://schemas.microsoft.com/office/powerpoint/2010/main" val="3662270573"/>
              </p:ext>
            </p:extLst>
          </p:nvPr>
        </p:nvGraphicFramePr>
        <p:xfrm>
          <a:off x="223867" y="1130355"/>
          <a:ext cx="8853919" cy="5048784"/>
        </p:xfrm>
        <a:graphic>
          <a:graphicData uri="http://schemas.openxmlformats.org/drawingml/2006/table">
            <a:tbl>
              <a:tblPr/>
              <a:tblGrid>
                <a:gridCol w="306639">
                  <a:extLst>
                    <a:ext uri="{9D8B030D-6E8A-4147-A177-3AD203B41FA5}">
                      <a16:colId xmlns:a16="http://schemas.microsoft.com/office/drawing/2014/main" val="1789327939"/>
                    </a:ext>
                  </a:extLst>
                </a:gridCol>
                <a:gridCol w="2201863">
                  <a:extLst>
                    <a:ext uri="{9D8B030D-6E8A-4147-A177-3AD203B41FA5}">
                      <a16:colId xmlns:a16="http://schemas.microsoft.com/office/drawing/2014/main" val="1379931516"/>
                    </a:ext>
                  </a:extLst>
                </a:gridCol>
                <a:gridCol w="846322">
                  <a:extLst>
                    <a:ext uri="{9D8B030D-6E8A-4147-A177-3AD203B41FA5}">
                      <a16:colId xmlns:a16="http://schemas.microsoft.com/office/drawing/2014/main" val="1114595695"/>
                    </a:ext>
                  </a:extLst>
                </a:gridCol>
                <a:gridCol w="846322">
                  <a:extLst>
                    <a:ext uri="{9D8B030D-6E8A-4147-A177-3AD203B41FA5}">
                      <a16:colId xmlns:a16="http://schemas.microsoft.com/office/drawing/2014/main" val="1885849229"/>
                    </a:ext>
                  </a:extLst>
                </a:gridCol>
                <a:gridCol w="846322">
                  <a:extLst>
                    <a:ext uri="{9D8B030D-6E8A-4147-A177-3AD203B41FA5}">
                      <a16:colId xmlns:a16="http://schemas.microsoft.com/office/drawing/2014/main" val="1640031761"/>
                    </a:ext>
                  </a:extLst>
                </a:gridCol>
                <a:gridCol w="846322">
                  <a:extLst>
                    <a:ext uri="{9D8B030D-6E8A-4147-A177-3AD203B41FA5}">
                      <a16:colId xmlns:a16="http://schemas.microsoft.com/office/drawing/2014/main" val="2462749360"/>
                    </a:ext>
                  </a:extLst>
                </a:gridCol>
                <a:gridCol w="1062038">
                  <a:extLst>
                    <a:ext uri="{9D8B030D-6E8A-4147-A177-3AD203B41FA5}">
                      <a16:colId xmlns:a16="http://schemas.microsoft.com/office/drawing/2014/main" val="493052873"/>
                    </a:ext>
                  </a:extLst>
                </a:gridCol>
                <a:gridCol w="196248">
                  <a:extLst>
                    <a:ext uri="{9D8B030D-6E8A-4147-A177-3AD203B41FA5}">
                      <a16:colId xmlns:a16="http://schemas.microsoft.com/office/drawing/2014/main" val="2882397913"/>
                    </a:ext>
                  </a:extLst>
                </a:gridCol>
                <a:gridCol w="588746">
                  <a:extLst>
                    <a:ext uri="{9D8B030D-6E8A-4147-A177-3AD203B41FA5}">
                      <a16:colId xmlns:a16="http://schemas.microsoft.com/office/drawing/2014/main" val="1270895285"/>
                    </a:ext>
                  </a:extLst>
                </a:gridCol>
                <a:gridCol w="1113097">
                  <a:extLst>
                    <a:ext uri="{9D8B030D-6E8A-4147-A177-3AD203B41FA5}">
                      <a16:colId xmlns:a16="http://schemas.microsoft.com/office/drawing/2014/main" val="1387381395"/>
                    </a:ext>
                  </a:extLst>
                </a:gridCol>
              </a:tblGrid>
              <a:tr h="162864">
                <a:tc>
                  <a:txBody>
                    <a:bodyPr/>
                    <a:lstStyle/>
                    <a:p>
                      <a:pPr algn="l"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t"/>
                      <a:endParaRPr lang="en-US" sz="1000" b="0" i="0" u="none" strike="noStrike">
                        <a:solidFill>
                          <a:srgbClr val="000000"/>
                        </a:solidFill>
                        <a:effectLst/>
                        <a:latin typeface="Calibri" panose="020F0502020204030204" pitchFamily="34" charset="0"/>
                      </a:endParaRPr>
                    </a:p>
                  </a:txBody>
                  <a:tcPr marL="0" marR="0" marT="0" marB="0">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t"/>
                      <a:endParaRPr lang="en-US" sz="1000" b="0" i="0" u="none" strike="noStrike">
                        <a:solidFill>
                          <a:srgbClr val="000000"/>
                        </a:solidFill>
                        <a:effectLst/>
                        <a:latin typeface="Calibri" panose="020F0502020204030204" pitchFamily="34" charset="0"/>
                      </a:endParaRPr>
                    </a:p>
                  </a:txBody>
                  <a:tcPr marL="0" marR="0" marT="0" marB="0">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w="12700" cap="flat" cmpd="sng" algn="ctr">
                      <a:solidFill>
                        <a:schemeClr val="tx1"/>
                      </a:solidFill>
                      <a:prstDash val="solid"/>
                      <a:round/>
                      <a:headEnd type="none" w="med" len="med"/>
                      <a:tailEnd type="none" w="med" len="med"/>
                    </a:lnB>
                  </a:tcPr>
                </a:tc>
                <a:tc gridSpan="2">
                  <a:txBody>
                    <a:bodyPr/>
                    <a:lstStyle/>
                    <a:p>
                      <a:pPr algn="ctr" fontAlgn="b"/>
                      <a:r>
                        <a:rPr lang="en-US" sz="1000" b="1" i="0" u="sng" strike="noStrike">
                          <a:solidFill>
                            <a:srgbClr val="000000"/>
                          </a:solidFill>
                          <a:effectLst/>
                          <a:latin typeface="Calibri" panose="020F0502020204030204" pitchFamily="34" charset="0"/>
                        </a:rPr>
                        <a:t>Savings (Dissavings)</a:t>
                      </a:r>
                    </a:p>
                  </a:txBody>
                  <a:tcPr marL="0" marR="0" marT="0" marB="0" anchor="b">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652197957"/>
                  </a:ext>
                </a:extLst>
              </a:tr>
              <a:tr h="162864">
                <a:tc>
                  <a:txBody>
                    <a:bodyPr/>
                    <a:lstStyle/>
                    <a:p>
                      <a:pPr algn="ctr" fontAlgn="b"/>
                      <a:r>
                        <a:rPr lang="en-US" sz="1000" b="1" i="0" u="sng" strike="noStrike" dirty="0">
                          <a:solidFill>
                            <a:srgbClr val="FFFFFF"/>
                          </a:solidFill>
                          <a:effectLst/>
                          <a:latin typeface="Calibri" panose="020F0502020204030204" pitchFamily="34" charset="0"/>
                        </a:rPr>
                        <a:t>#</a:t>
                      </a:r>
                    </a:p>
                  </a:txBody>
                  <a:tcPr marL="0" marR="0" marT="0"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rgbClr val="0070C0"/>
                    </a:solidFill>
                  </a:tcPr>
                </a:tc>
                <a:tc>
                  <a:txBody>
                    <a:bodyPr/>
                    <a:lstStyle/>
                    <a:p>
                      <a:pPr algn="l" fontAlgn="b"/>
                      <a:r>
                        <a:rPr lang="en-US" sz="1000" b="1" i="0" u="sng" strike="noStrike">
                          <a:solidFill>
                            <a:srgbClr val="FFFFFF"/>
                          </a:solidFill>
                          <a:effectLst/>
                          <a:latin typeface="Calibri" panose="020F0502020204030204" pitchFamily="34" charset="0"/>
                        </a:rPr>
                        <a:t>Issue</a:t>
                      </a:r>
                    </a:p>
                  </a:txBody>
                  <a:tcPr marL="0" marR="0" marT="0" marB="0" anchor="b">
                    <a:lnL>
                      <a:noFill/>
                    </a:lnL>
                    <a:lnR>
                      <a:noFill/>
                    </a:lnR>
                    <a:lnT w="12700" cap="flat" cmpd="sng" algn="ctr">
                      <a:solidFill>
                        <a:schemeClr val="tx1"/>
                      </a:solidFill>
                      <a:prstDash val="solid"/>
                      <a:round/>
                      <a:headEnd type="none" w="med" len="med"/>
                      <a:tailEnd type="none" w="med" len="med"/>
                    </a:lnT>
                    <a:lnB>
                      <a:noFill/>
                    </a:lnB>
                    <a:solidFill>
                      <a:srgbClr val="0070C0"/>
                    </a:solidFill>
                  </a:tcPr>
                </a:tc>
                <a:tc>
                  <a:txBody>
                    <a:bodyPr/>
                    <a:lstStyle/>
                    <a:p>
                      <a:pPr algn="ctr" fontAlgn="t"/>
                      <a:r>
                        <a:rPr lang="en-US" sz="1000" b="1" i="0" u="sng" strike="noStrike">
                          <a:solidFill>
                            <a:srgbClr val="FFFFFF"/>
                          </a:solidFill>
                          <a:effectLst/>
                          <a:latin typeface="Calibri" panose="020F0502020204030204" pitchFamily="34" charset="0"/>
                        </a:rPr>
                        <a:t>Series</a:t>
                      </a:r>
                    </a:p>
                  </a:txBody>
                  <a:tcPr marL="0" marR="0" marT="0" marB="0">
                    <a:lnL>
                      <a:noFill/>
                    </a:lnL>
                    <a:lnR>
                      <a:noFill/>
                    </a:lnR>
                    <a:lnT w="12700" cap="flat" cmpd="sng" algn="ctr">
                      <a:solidFill>
                        <a:schemeClr val="tx1"/>
                      </a:solidFill>
                      <a:prstDash val="solid"/>
                      <a:round/>
                      <a:headEnd type="none" w="med" len="med"/>
                      <a:tailEnd type="none" w="med" len="med"/>
                    </a:lnT>
                    <a:lnB>
                      <a:noFill/>
                    </a:lnB>
                    <a:solidFill>
                      <a:srgbClr val="0070C0"/>
                    </a:solidFill>
                  </a:tcPr>
                </a:tc>
                <a:tc>
                  <a:txBody>
                    <a:bodyPr/>
                    <a:lstStyle/>
                    <a:p>
                      <a:pPr algn="ctr" fontAlgn="t"/>
                      <a:r>
                        <a:rPr lang="en-US" sz="1000" b="1" i="0" u="sng" strike="noStrike">
                          <a:solidFill>
                            <a:srgbClr val="FFFFFF"/>
                          </a:solidFill>
                          <a:effectLst/>
                          <a:latin typeface="Calibri" panose="020F0502020204030204" pitchFamily="34" charset="0"/>
                        </a:rPr>
                        <a:t>Par (000s)</a:t>
                      </a:r>
                    </a:p>
                  </a:txBody>
                  <a:tcPr marL="0" marR="0" marT="0" marB="0">
                    <a:lnL>
                      <a:noFill/>
                    </a:lnL>
                    <a:lnR>
                      <a:noFill/>
                    </a:lnR>
                    <a:lnT w="12700" cap="flat" cmpd="sng" algn="ctr">
                      <a:solidFill>
                        <a:schemeClr val="tx1"/>
                      </a:solidFill>
                      <a:prstDash val="solid"/>
                      <a:round/>
                      <a:headEnd type="none" w="med" len="med"/>
                      <a:tailEnd type="none" w="med" len="med"/>
                    </a:lnT>
                    <a:lnB>
                      <a:noFill/>
                    </a:lnB>
                    <a:solidFill>
                      <a:srgbClr val="0070C0"/>
                    </a:solidFill>
                  </a:tcPr>
                </a:tc>
                <a:tc>
                  <a:txBody>
                    <a:bodyPr/>
                    <a:lstStyle/>
                    <a:p>
                      <a:pPr algn="ctr" fontAlgn="b"/>
                      <a:r>
                        <a:rPr lang="en-US" sz="1000" b="1" i="0" u="sng" strike="noStrike">
                          <a:solidFill>
                            <a:srgbClr val="FFFFFF"/>
                          </a:solidFill>
                          <a:effectLst/>
                          <a:latin typeface="Calibri" panose="020F0502020204030204" pitchFamily="34" charset="0"/>
                        </a:rPr>
                        <a:t>Delivery Date</a:t>
                      </a:r>
                    </a:p>
                  </a:txBody>
                  <a:tcPr marL="0" marR="0" marT="0" marB="0" anchor="b">
                    <a:lnL>
                      <a:noFill/>
                    </a:lnL>
                    <a:lnR>
                      <a:noFill/>
                    </a:lnR>
                    <a:lnT w="12700" cap="flat" cmpd="sng" algn="ctr">
                      <a:solidFill>
                        <a:schemeClr val="tx1"/>
                      </a:solidFill>
                      <a:prstDash val="solid"/>
                      <a:round/>
                      <a:headEnd type="none" w="med" len="med"/>
                      <a:tailEnd type="none" w="med" len="med"/>
                    </a:lnT>
                    <a:lnB>
                      <a:noFill/>
                    </a:lnB>
                    <a:solidFill>
                      <a:srgbClr val="0070C0"/>
                    </a:solidFill>
                  </a:tcPr>
                </a:tc>
                <a:tc>
                  <a:txBody>
                    <a:bodyPr/>
                    <a:lstStyle/>
                    <a:p>
                      <a:pPr algn="ctr" fontAlgn="b"/>
                      <a:r>
                        <a:rPr lang="en-US" sz="1000" b="1" i="0" u="sng" strike="noStrike">
                          <a:solidFill>
                            <a:srgbClr val="FFFFFF"/>
                          </a:solidFill>
                          <a:effectLst/>
                          <a:latin typeface="Calibri" panose="020F0502020204030204" pitchFamily="34" charset="0"/>
                        </a:rPr>
                        <a:t>Pricing Date</a:t>
                      </a:r>
                    </a:p>
                  </a:txBody>
                  <a:tcPr marL="0" marR="0" marT="0" marB="0" anchor="b">
                    <a:lnL>
                      <a:noFill/>
                    </a:lnL>
                    <a:lnR>
                      <a:noFill/>
                    </a:lnR>
                    <a:lnT w="12700" cap="flat" cmpd="sng" algn="ctr">
                      <a:solidFill>
                        <a:schemeClr val="tx1"/>
                      </a:solidFill>
                      <a:prstDash val="solid"/>
                      <a:round/>
                      <a:headEnd type="none" w="med" len="med"/>
                      <a:tailEnd type="none" w="med" len="med"/>
                    </a:lnT>
                    <a:lnB>
                      <a:noFill/>
                    </a:lnB>
                    <a:solidFill>
                      <a:srgbClr val="0070C0"/>
                    </a:solidFill>
                  </a:tcPr>
                </a:tc>
                <a:tc>
                  <a:txBody>
                    <a:bodyPr/>
                    <a:lstStyle/>
                    <a:p>
                      <a:pPr algn="ctr" fontAlgn="b"/>
                      <a:r>
                        <a:rPr lang="en-US" sz="1000" b="1" i="0" u="sng" strike="noStrike">
                          <a:solidFill>
                            <a:srgbClr val="FFFFFF"/>
                          </a:solidFill>
                          <a:effectLst/>
                          <a:latin typeface="Calibri" panose="020F0502020204030204" pitchFamily="34" charset="0"/>
                        </a:rPr>
                        <a:t>Rating (M/S/F)</a:t>
                      </a:r>
                    </a:p>
                  </a:txBody>
                  <a:tcPr marL="0" marR="0" marT="0" marB="0" anchor="b">
                    <a:lnL>
                      <a:noFill/>
                    </a:lnL>
                    <a:lnR>
                      <a:noFill/>
                    </a:lnR>
                    <a:lnT w="12700" cap="flat" cmpd="sng" algn="ctr">
                      <a:solidFill>
                        <a:schemeClr val="tx1"/>
                      </a:solidFill>
                      <a:prstDash val="solid"/>
                      <a:round/>
                      <a:headEnd type="none" w="med" len="med"/>
                      <a:tailEnd type="none" w="med" len="med"/>
                    </a:lnT>
                    <a:lnB>
                      <a:noFill/>
                    </a:lnB>
                    <a:solidFill>
                      <a:srgbClr val="0070C0"/>
                    </a:solidFill>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w="12700" cap="flat" cmpd="sng" algn="ctr">
                      <a:solidFill>
                        <a:schemeClr val="tx1"/>
                      </a:solidFill>
                      <a:prstDash val="solid"/>
                      <a:round/>
                      <a:headEnd type="none" w="med" len="med"/>
                      <a:tailEnd type="none" w="med" len="med"/>
                    </a:lnT>
                    <a:lnB>
                      <a:noFill/>
                    </a:lnB>
                    <a:solidFill>
                      <a:schemeClr val="accent2"/>
                    </a:solidFill>
                  </a:tcPr>
                </a:tc>
                <a:tc>
                  <a:txBody>
                    <a:bodyPr/>
                    <a:lstStyle/>
                    <a:p>
                      <a:pPr algn="ctr" fontAlgn="b"/>
                      <a:r>
                        <a:rPr lang="en-US" sz="1000" b="1" i="0" u="sng" strike="noStrike">
                          <a:solidFill>
                            <a:srgbClr val="FFFFFF"/>
                          </a:solidFill>
                          <a:effectLst/>
                          <a:latin typeface="Calibri" panose="020F0502020204030204" pitchFamily="34" charset="0"/>
                        </a:rPr>
                        <a:t>All-in TIC</a:t>
                      </a:r>
                    </a:p>
                  </a:txBody>
                  <a:tcPr marL="0" marR="0" marT="0" marB="0" anchor="b">
                    <a:lnL>
                      <a:noFill/>
                    </a:lnL>
                    <a:lnR>
                      <a:noFill/>
                    </a:lnR>
                    <a:lnT w="12700" cap="flat" cmpd="sng" algn="ctr">
                      <a:solidFill>
                        <a:schemeClr val="tx1"/>
                      </a:solidFill>
                      <a:prstDash val="solid"/>
                      <a:round/>
                      <a:headEnd type="none" w="med" len="med"/>
                      <a:tailEnd type="none" w="med" len="med"/>
                    </a:lnT>
                    <a:lnB>
                      <a:noFill/>
                    </a:lnB>
                    <a:solidFill>
                      <a:srgbClr val="0070C0"/>
                    </a:solidFill>
                  </a:tcPr>
                </a:tc>
                <a:tc>
                  <a:txBody>
                    <a:bodyPr/>
                    <a:lstStyle/>
                    <a:p>
                      <a:pPr algn="ctr" fontAlgn="b"/>
                      <a:r>
                        <a:rPr lang="en-US" sz="1000" b="1" i="0" u="sng" strike="noStrike" dirty="0">
                          <a:solidFill>
                            <a:srgbClr val="FFFFFF"/>
                          </a:solidFill>
                          <a:effectLst/>
                          <a:latin typeface="Calibri" panose="020F0502020204030204" pitchFamily="34" charset="0"/>
                        </a:rPr>
                        <a:t>Total Debt Service</a:t>
                      </a:r>
                    </a:p>
                  </a:txBody>
                  <a:tcPr marL="0" marR="0" marT="0" marB="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0070C0"/>
                    </a:solidFill>
                  </a:tcPr>
                </a:tc>
                <a:extLst>
                  <a:ext uri="{0D108BD9-81ED-4DB2-BD59-A6C34878D82A}">
                    <a16:rowId xmlns:a16="http://schemas.microsoft.com/office/drawing/2014/main" val="2628584780"/>
                  </a:ext>
                </a:extLst>
              </a:tr>
              <a:tr h="162864">
                <a:tc>
                  <a:txBody>
                    <a:bodyPr/>
                    <a:lstStyle/>
                    <a:p>
                      <a:pPr algn="ctr" fontAlgn="b"/>
                      <a:r>
                        <a:rPr lang="en-US" sz="1000" b="0" i="0" u="none" strike="noStrike" dirty="0">
                          <a:solidFill>
                            <a:srgbClr val="000000"/>
                          </a:solidFill>
                          <a:effectLst/>
                          <a:latin typeface="Calibri" panose="020F0502020204030204" pitchFamily="34" charset="0"/>
                        </a:rPr>
                        <a:t>1</a:t>
                      </a:r>
                    </a:p>
                  </a:txBody>
                  <a:tcPr marL="0" marR="0"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Kennedy Health System </a:t>
                      </a:r>
                    </a:p>
                  </a:txBody>
                  <a:tcPr marL="0" marR="0" marT="0" marB="0" anchor="b">
                    <a:lnL>
                      <a:noFill/>
                    </a:lnL>
                    <a:lnR>
                      <a:noFill/>
                    </a:lnR>
                    <a:lnT>
                      <a:noFill/>
                    </a:lnT>
                    <a:lnB>
                      <a:noFill/>
                    </a:lnB>
                  </a:tcPr>
                </a:tc>
                <a:tc>
                  <a:txBody>
                    <a:bodyPr/>
                    <a:lstStyle/>
                    <a:p>
                      <a:pPr algn="ctr" fontAlgn="t"/>
                      <a:r>
                        <a:rPr lang="en-US" sz="1000" b="0" i="0" u="none" strike="noStrike">
                          <a:solidFill>
                            <a:srgbClr val="000000"/>
                          </a:solidFill>
                          <a:effectLst/>
                          <a:latin typeface="Calibri" panose="020F0502020204030204" pitchFamily="34" charset="0"/>
                        </a:rPr>
                        <a:t>2012</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  66,035 </a:t>
                      </a:r>
                    </a:p>
                  </a:txBody>
                  <a:tcPr marL="0" marR="0" marT="0" marB="0">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7/30/2012</a:t>
                      </a: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7/20/2012</a:t>
                      </a: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A3/NR/NR</a:t>
                      </a: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rgbClr val="000000"/>
                          </a:solidFill>
                          <a:effectLst/>
                          <a:latin typeface="Calibri" panose="020F0502020204030204" pitchFamily="34" charset="0"/>
                        </a:rPr>
                        <a:t>0.18%</a:t>
                      </a:r>
                    </a:p>
                  </a:txBody>
                  <a:tcPr marL="0" marR="0" marT="0" marB="0" anchor="b">
                    <a:lnL>
                      <a:noFill/>
                    </a:lnL>
                    <a:lnR>
                      <a:noFill/>
                    </a:lnR>
                    <a:lnT>
                      <a:noFill/>
                    </a:lnT>
                    <a:lnB>
                      <a:noFill/>
                    </a:lnB>
                  </a:tcPr>
                </a:tc>
                <a:tc>
                  <a:txBody>
                    <a:bodyPr/>
                    <a:lstStyle/>
                    <a:p>
                      <a:pPr algn="r" fontAlgn="b"/>
                      <a:r>
                        <a:rPr lang="en-US" sz="1050" b="0" i="0" u="none" strike="noStrike" dirty="0">
                          <a:solidFill>
                            <a:srgbClr val="000000"/>
                          </a:solidFill>
                          <a:effectLst/>
                          <a:latin typeface="Calibri" panose="020F0502020204030204" pitchFamily="34" charset="0"/>
                        </a:rPr>
                        <a:t> $               1,872,273 </a:t>
                      </a:r>
                    </a:p>
                  </a:txBody>
                  <a:tcPr marL="0" marR="0" marT="0" marB="0" anchor="b">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266275116"/>
                  </a:ext>
                </a:extLst>
              </a:tr>
              <a:tr h="162864">
                <a:tc>
                  <a:txBody>
                    <a:bodyPr/>
                    <a:lstStyle/>
                    <a:p>
                      <a:pPr algn="ctr" fontAlgn="b"/>
                      <a:r>
                        <a:rPr lang="en-US" sz="1000" b="0" i="0" u="none" strike="noStrike">
                          <a:solidFill>
                            <a:srgbClr val="000000"/>
                          </a:solidFill>
                          <a:effectLst/>
                          <a:latin typeface="Calibri" panose="020F0502020204030204" pitchFamily="34" charset="0"/>
                        </a:rPr>
                        <a:t>2</a:t>
                      </a:r>
                    </a:p>
                  </a:txBody>
                  <a:tcPr marL="0" marR="0" marT="0" marB="0" anchor="b">
                    <a:lnL w="12700" cap="flat" cmpd="sng" algn="ctr">
                      <a:solidFill>
                        <a:schemeClr val="tx1"/>
                      </a:solidFill>
                      <a:prstDash val="solid"/>
                      <a:round/>
                      <a:headEnd type="none" w="med" len="med"/>
                      <a:tailEnd type="none" w="med" len="med"/>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Barnabas Health </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a:solidFill>
                            <a:srgbClr val="000000"/>
                          </a:solidFill>
                          <a:effectLst/>
                          <a:latin typeface="Calibri" panose="020F0502020204030204" pitchFamily="34" charset="0"/>
                        </a:rPr>
                        <a:t>2012</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   106,685 </a:t>
                      </a:r>
                    </a:p>
                  </a:txBody>
                  <a:tcPr marL="0" marR="0" marT="0" marB="0">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12/12/2012</a:t>
                      </a:r>
                    </a:p>
                  </a:txBody>
                  <a:tcPr marL="0" marR="0" marT="0" marB="0" anchor="b">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11/29/2012</a:t>
                      </a:r>
                    </a:p>
                  </a:txBody>
                  <a:tcPr marL="0" marR="0" marT="0" marB="0" anchor="b">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Baa1/BBB+/BBB+</a:t>
                      </a:r>
                    </a:p>
                  </a:txBody>
                  <a:tcPr marL="0" marR="0" marT="0" marB="0" anchor="b">
                    <a:lnL>
                      <a:noFill/>
                    </a:lnL>
                    <a:lnR>
                      <a:noFill/>
                    </a:lnR>
                    <a:lnT>
                      <a:noFill/>
                    </a:lnT>
                    <a:lnB>
                      <a:noFill/>
                    </a:lnB>
                    <a:solidFill>
                      <a:srgbClr val="AEAAAA"/>
                    </a:solidFill>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AEAAAA"/>
                    </a:solidFill>
                  </a:tcPr>
                </a:tc>
                <a:tc>
                  <a:txBody>
                    <a:bodyPr/>
                    <a:lstStyle/>
                    <a:p>
                      <a:pPr algn="r" fontAlgn="b"/>
                      <a:r>
                        <a:rPr lang="en-US" sz="1000" b="0" i="0" u="none" strike="noStrike">
                          <a:solidFill>
                            <a:srgbClr val="000000"/>
                          </a:solidFill>
                          <a:effectLst/>
                          <a:latin typeface="Calibri" panose="020F0502020204030204" pitchFamily="34" charset="0"/>
                        </a:rPr>
                        <a:t>0.53%</a:t>
                      </a:r>
                    </a:p>
                  </a:txBody>
                  <a:tcPr marL="0" marR="0" marT="0" marB="0" anchor="b">
                    <a:lnL>
                      <a:noFill/>
                    </a:lnL>
                    <a:lnR>
                      <a:noFill/>
                    </a:lnR>
                    <a:lnT>
                      <a:noFill/>
                    </a:lnT>
                    <a:lnB>
                      <a:noFill/>
                    </a:lnB>
                    <a:solidFill>
                      <a:srgbClr val="AEAAAA"/>
                    </a:solidFill>
                  </a:tcPr>
                </a:tc>
                <a:tc>
                  <a:txBody>
                    <a:bodyPr/>
                    <a:lstStyle/>
                    <a:p>
                      <a:pPr algn="r" fontAlgn="b"/>
                      <a:r>
                        <a:rPr lang="en-US" sz="1050" b="0" i="0" u="none" strike="noStrike" dirty="0">
                          <a:solidFill>
                            <a:srgbClr val="000000"/>
                          </a:solidFill>
                          <a:effectLst/>
                          <a:latin typeface="Calibri" panose="020F0502020204030204" pitchFamily="34" charset="0"/>
                        </a:rPr>
                        <a:t>                  6,177,897 </a:t>
                      </a:r>
                    </a:p>
                  </a:txBody>
                  <a:tcPr marL="0" marR="0" marT="0" marB="0" anchor="b">
                    <a:lnL>
                      <a:noFill/>
                    </a:lnL>
                    <a:lnR w="12700" cap="flat" cmpd="sng" algn="ctr">
                      <a:solidFill>
                        <a:schemeClr val="tx1"/>
                      </a:solidFill>
                      <a:prstDash val="solid"/>
                      <a:round/>
                      <a:headEnd type="none" w="med" len="med"/>
                      <a:tailEnd type="none" w="med" len="med"/>
                    </a:lnR>
                    <a:lnT>
                      <a:noFill/>
                    </a:lnT>
                    <a:lnB>
                      <a:noFill/>
                    </a:lnB>
                    <a:solidFill>
                      <a:srgbClr val="AEAAAA"/>
                    </a:solidFill>
                  </a:tcPr>
                </a:tc>
                <a:extLst>
                  <a:ext uri="{0D108BD9-81ED-4DB2-BD59-A6C34878D82A}">
                    <a16:rowId xmlns:a16="http://schemas.microsoft.com/office/drawing/2014/main" val="1003182879"/>
                  </a:ext>
                </a:extLst>
              </a:tr>
              <a:tr h="162864">
                <a:tc>
                  <a:txBody>
                    <a:bodyPr/>
                    <a:lstStyle/>
                    <a:p>
                      <a:pPr algn="ctr" fontAlgn="b"/>
                      <a:r>
                        <a:rPr lang="en-US" sz="1000" b="0" i="0" u="none" strike="noStrike">
                          <a:solidFill>
                            <a:srgbClr val="000000"/>
                          </a:solidFill>
                          <a:effectLst/>
                          <a:latin typeface="Calibri" panose="020F0502020204030204" pitchFamily="34" charset="0"/>
                        </a:rPr>
                        <a:t>3</a:t>
                      </a:r>
                    </a:p>
                  </a:txBody>
                  <a:tcPr marL="0" marR="0"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1000" b="0" i="0" u="none" strike="noStrike">
                          <a:solidFill>
                            <a:srgbClr val="000000"/>
                          </a:solidFill>
                          <a:effectLst/>
                          <a:latin typeface="Calibri" panose="020F0502020204030204" pitchFamily="34" charset="0"/>
                        </a:rPr>
                        <a:t>Meridian Health System</a:t>
                      </a:r>
                    </a:p>
                  </a:txBody>
                  <a:tcPr marL="0" marR="0" marT="0" marB="0" anchor="b">
                    <a:lnL>
                      <a:noFill/>
                    </a:lnL>
                    <a:lnR>
                      <a:noFill/>
                    </a:lnR>
                    <a:lnT>
                      <a:noFill/>
                    </a:lnT>
                    <a:lnB>
                      <a:noFill/>
                    </a:lnB>
                  </a:tcPr>
                </a:tc>
                <a:tc>
                  <a:txBody>
                    <a:bodyPr/>
                    <a:lstStyle/>
                    <a:p>
                      <a:pPr algn="ctr" fontAlgn="t"/>
                      <a:r>
                        <a:rPr lang="en-US" sz="1000" b="0" i="0" u="none" strike="noStrike">
                          <a:solidFill>
                            <a:srgbClr val="000000"/>
                          </a:solidFill>
                          <a:effectLst/>
                          <a:latin typeface="Calibri" panose="020F0502020204030204" pitchFamily="34" charset="0"/>
                        </a:rPr>
                        <a:t>2013A</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29,525 </a:t>
                      </a:r>
                    </a:p>
                  </a:txBody>
                  <a:tcPr marL="0" marR="0" marT="0" marB="0">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5/8/2013</a:t>
                      </a: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4/24/2013</a:t>
                      </a: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NR/A/A</a:t>
                      </a: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a:solidFill>
                            <a:srgbClr val="000000"/>
                          </a:solidFill>
                          <a:effectLst/>
                          <a:latin typeface="Calibri" panose="020F0502020204030204" pitchFamily="34" charset="0"/>
                        </a:rPr>
                        <a:t>0.14%</a:t>
                      </a:r>
                    </a:p>
                  </a:txBody>
                  <a:tcPr marL="0" marR="0" marT="0" marB="0" anchor="b">
                    <a:lnL>
                      <a:noFill/>
                    </a:lnL>
                    <a:lnR>
                      <a:noFill/>
                    </a:lnR>
                    <a:lnT>
                      <a:noFill/>
                    </a:lnT>
                    <a:lnB>
                      <a:noFill/>
                    </a:lnB>
                  </a:tcPr>
                </a:tc>
                <a:tc>
                  <a:txBody>
                    <a:bodyPr/>
                    <a:lstStyle/>
                    <a:p>
                      <a:pPr algn="r" fontAlgn="b"/>
                      <a:r>
                        <a:rPr lang="en-US" sz="1050" b="0" i="0" u="none" strike="noStrike" dirty="0">
                          <a:solidFill>
                            <a:srgbClr val="000000"/>
                          </a:solidFill>
                          <a:effectLst/>
                          <a:latin typeface="Calibri" panose="020F0502020204030204" pitchFamily="34" charset="0"/>
                        </a:rPr>
                        <a:t>                      519,895 </a:t>
                      </a:r>
                    </a:p>
                  </a:txBody>
                  <a:tcPr marL="0" marR="0" marT="0" marB="0" anchor="b">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2095901045"/>
                  </a:ext>
                </a:extLst>
              </a:tr>
              <a:tr h="162864">
                <a:tc>
                  <a:txBody>
                    <a:bodyPr/>
                    <a:lstStyle/>
                    <a:p>
                      <a:pPr algn="ctr" fontAlgn="b"/>
                      <a:r>
                        <a:rPr lang="en-US" sz="1000" b="0" i="0" u="none" strike="noStrike">
                          <a:solidFill>
                            <a:srgbClr val="000000"/>
                          </a:solidFill>
                          <a:effectLst/>
                          <a:latin typeface="Calibri" panose="020F0502020204030204" pitchFamily="34" charset="0"/>
                        </a:rPr>
                        <a:t>4</a:t>
                      </a:r>
                    </a:p>
                  </a:txBody>
                  <a:tcPr marL="0" marR="0" marT="0" marB="0" anchor="b">
                    <a:lnL w="12700" cap="flat" cmpd="sng" algn="ctr">
                      <a:solidFill>
                        <a:schemeClr val="tx1"/>
                      </a:solidFill>
                      <a:prstDash val="solid"/>
                      <a:round/>
                      <a:headEnd type="none" w="med" len="med"/>
                      <a:tailEnd type="none" w="med" len="med"/>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St. Luke’s Warren Hospital</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a:solidFill>
                            <a:srgbClr val="000000"/>
                          </a:solidFill>
                          <a:effectLst/>
                          <a:latin typeface="Calibri" panose="020F0502020204030204" pitchFamily="34" charset="0"/>
                        </a:rPr>
                        <a:t>2013</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      37,410 </a:t>
                      </a:r>
                    </a:p>
                  </a:txBody>
                  <a:tcPr marL="0" marR="0" marT="0" marB="0">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6/6/2013</a:t>
                      </a:r>
                    </a:p>
                  </a:txBody>
                  <a:tcPr marL="0" marR="0" marT="0" marB="0" anchor="b">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5/22/2013</a:t>
                      </a:r>
                    </a:p>
                  </a:txBody>
                  <a:tcPr marL="0" marR="0" marT="0" marB="0" anchor="b">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A3/BBB+/NR</a:t>
                      </a:r>
                    </a:p>
                  </a:txBody>
                  <a:tcPr marL="0" marR="0" marT="0" marB="0" anchor="b">
                    <a:lnL>
                      <a:noFill/>
                    </a:lnL>
                    <a:lnR>
                      <a:noFill/>
                    </a:lnR>
                    <a:lnT>
                      <a:noFill/>
                    </a:lnT>
                    <a:lnB>
                      <a:noFill/>
                    </a:lnB>
                    <a:solidFill>
                      <a:srgbClr val="AEAAAA"/>
                    </a:solidFill>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AEAAAA"/>
                    </a:solidFill>
                  </a:tcPr>
                </a:tc>
                <a:tc>
                  <a:txBody>
                    <a:bodyPr/>
                    <a:lstStyle/>
                    <a:p>
                      <a:pPr algn="r" fontAlgn="b"/>
                      <a:r>
                        <a:rPr lang="en-US" sz="1000" b="0" i="0" u="none" strike="noStrike">
                          <a:solidFill>
                            <a:srgbClr val="000000"/>
                          </a:solidFill>
                          <a:effectLst/>
                          <a:latin typeface="Calibri" panose="020F0502020204030204" pitchFamily="34" charset="0"/>
                        </a:rPr>
                        <a:t>0.30%</a:t>
                      </a:r>
                    </a:p>
                  </a:txBody>
                  <a:tcPr marL="0" marR="0" marT="0" marB="0" anchor="b">
                    <a:lnL>
                      <a:noFill/>
                    </a:lnL>
                    <a:lnR>
                      <a:noFill/>
                    </a:lnR>
                    <a:lnT>
                      <a:noFill/>
                    </a:lnT>
                    <a:lnB>
                      <a:noFill/>
                    </a:lnB>
                    <a:solidFill>
                      <a:srgbClr val="AEAAAA"/>
                    </a:solidFill>
                  </a:tcPr>
                </a:tc>
                <a:tc>
                  <a:txBody>
                    <a:bodyPr/>
                    <a:lstStyle/>
                    <a:p>
                      <a:pPr algn="r" fontAlgn="b"/>
                      <a:r>
                        <a:rPr lang="en-US" sz="1050" b="0" i="0" u="none" strike="noStrike" dirty="0">
                          <a:solidFill>
                            <a:srgbClr val="000000"/>
                          </a:solidFill>
                          <a:effectLst/>
                          <a:latin typeface="Calibri" panose="020F0502020204030204" pitchFamily="34" charset="0"/>
                        </a:rPr>
                        <a:t>                  2,795,979 </a:t>
                      </a:r>
                    </a:p>
                  </a:txBody>
                  <a:tcPr marL="0" marR="0" marT="0" marB="0" anchor="b">
                    <a:lnL>
                      <a:noFill/>
                    </a:lnL>
                    <a:lnR w="12700" cap="flat" cmpd="sng" algn="ctr">
                      <a:solidFill>
                        <a:schemeClr val="tx1"/>
                      </a:solidFill>
                      <a:prstDash val="solid"/>
                      <a:round/>
                      <a:headEnd type="none" w="med" len="med"/>
                      <a:tailEnd type="none" w="med" len="med"/>
                    </a:lnR>
                    <a:lnT>
                      <a:noFill/>
                    </a:lnT>
                    <a:lnB>
                      <a:noFill/>
                    </a:lnB>
                    <a:solidFill>
                      <a:srgbClr val="AEAAAA"/>
                    </a:solidFill>
                  </a:tcPr>
                </a:tc>
                <a:extLst>
                  <a:ext uri="{0D108BD9-81ED-4DB2-BD59-A6C34878D82A}">
                    <a16:rowId xmlns:a16="http://schemas.microsoft.com/office/drawing/2014/main" val="520464487"/>
                  </a:ext>
                </a:extLst>
              </a:tr>
              <a:tr h="162864">
                <a:tc>
                  <a:txBody>
                    <a:bodyPr/>
                    <a:lstStyle/>
                    <a:p>
                      <a:pPr algn="ctr" fontAlgn="b"/>
                      <a:r>
                        <a:rPr lang="en-US" sz="1000" b="0" i="0" u="none" strike="noStrike">
                          <a:solidFill>
                            <a:srgbClr val="000000"/>
                          </a:solidFill>
                          <a:effectLst/>
                          <a:latin typeface="Calibri" panose="020F0502020204030204" pitchFamily="34" charset="0"/>
                        </a:rPr>
                        <a:t>5</a:t>
                      </a:r>
                    </a:p>
                  </a:txBody>
                  <a:tcPr marL="0" marR="0"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Palisades Medical Center</a:t>
                      </a:r>
                    </a:p>
                  </a:txBody>
                  <a:tcPr marL="0" marR="0" marT="0" marB="0" anchor="b">
                    <a:lnL>
                      <a:noFill/>
                    </a:lnL>
                    <a:lnR>
                      <a:noFill/>
                    </a:lnR>
                    <a:lnT>
                      <a:noFill/>
                    </a:lnT>
                    <a:lnB>
                      <a:noFill/>
                    </a:lnB>
                  </a:tcPr>
                </a:tc>
                <a:tc>
                  <a:txBody>
                    <a:bodyPr/>
                    <a:lstStyle/>
                    <a:p>
                      <a:pPr algn="ctr" fontAlgn="t"/>
                      <a:r>
                        <a:rPr lang="en-US" sz="1000" b="0" i="0" u="none" strike="noStrike">
                          <a:solidFill>
                            <a:srgbClr val="000000"/>
                          </a:solidFill>
                          <a:effectLst/>
                          <a:latin typeface="Calibri" panose="020F0502020204030204" pitchFamily="34" charset="0"/>
                        </a:rPr>
                        <a:t>2013</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47,555 </a:t>
                      </a:r>
                    </a:p>
                  </a:txBody>
                  <a:tcPr marL="0" marR="0" marT="0" marB="0">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7/2/2013</a:t>
                      </a: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6/21/2013</a:t>
                      </a: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NR/BBB-/BBB</a:t>
                      </a: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(0.01%)</a:t>
                      </a:r>
                    </a:p>
                  </a:txBody>
                  <a:tcPr marL="0" marR="0" marT="0" marB="0" anchor="b">
                    <a:lnL>
                      <a:noFill/>
                    </a:lnL>
                    <a:lnR>
                      <a:noFill/>
                    </a:lnR>
                    <a:lnT>
                      <a:noFill/>
                    </a:lnT>
                    <a:lnB>
                      <a:noFill/>
                    </a:lnB>
                  </a:tcPr>
                </a:tc>
                <a:tc>
                  <a:txBody>
                    <a:bodyPr/>
                    <a:lstStyle/>
                    <a:p>
                      <a:pPr algn="r" fontAlgn="b"/>
                      <a:r>
                        <a:rPr lang="en-US" sz="1050" b="0" i="0" u="none" strike="noStrike" dirty="0">
                          <a:solidFill>
                            <a:srgbClr val="C00000"/>
                          </a:solidFill>
                          <a:effectLst/>
                          <a:latin typeface="Calibri" panose="020F0502020204030204" pitchFamily="34" charset="0"/>
                        </a:rPr>
                        <a:t>(96,782)</a:t>
                      </a:r>
                    </a:p>
                  </a:txBody>
                  <a:tcPr marL="0" marR="0" marT="0" marB="0" anchor="b">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3949833874"/>
                  </a:ext>
                </a:extLst>
              </a:tr>
              <a:tr h="162864">
                <a:tc>
                  <a:txBody>
                    <a:bodyPr/>
                    <a:lstStyle/>
                    <a:p>
                      <a:pPr algn="ctr" fontAlgn="b"/>
                      <a:r>
                        <a:rPr lang="en-US" sz="1000" b="0" i="0" u="none" strike="noStrike">
                          <a:solidFill>
                            <a:srgbClr val="000000"/>
                          </a:solidFill>
                          <a:effectLst/>
                          <a:latin typeface="Calibri" panose="020F0502020204030204" pitchFamily="34" charset="0"/>
                        </a:rPr>
                        <a:t>6</a:t>
                      </a:r>
                    </a:p>
                  </a:txBody>
                  <a:tcPr marL="0" marR="0" marT="0" marB="0" anchor="b">
                    <a:lnL w="12700" cap="flat" cmpd="sng" algn="ctr">
                      <a:solidFill>
                        <a:schemeClr val="tx1"/>
                      </a:solidFill>
                      <a:prstDash val="solid"/>
                      <a:round/>
                      <a:headEnd type="none" w="med" len="med"/>
                      <a:tailEnd type="none" w="med" len="med"/>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RWJ University Hospital </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a:solidFill>
                            <a:srgbClr val="000000"/>
                          </a:solidFill>
                          <a:effectLst/>
                          <a:latin typeface="Calibri" panose="020F0502020204030204" pitchFamily="34" charset="0"/>
                        </a:rPr>
                        <a:t>2013A</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   110,175 </a:t>
                      </a:r>
                    </a:p>
                  </a:txBody>
                  <a:tcPr marL="0" marR="0" marT="0" marB="0">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9/12/2013</a:t>
                      </a:r>
                    </a:p>
                  </a:txBody>
                  <a:tcPr marL="0" marR="0" marT="0" marB="0" anchor="b">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8/29/2013</a:t>
                      </a:r>
                    </a:p>
                  </a:txBody>
                  <a:tcPr marL="0" marR="0" marT="0" marB="0" anchor="b">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A2/A/NR</a:t>
                      </a:r>
                    </a:p>
                  </a:txBody>
                  <a:tcPr marL="0" marR="0" marT="0" marB="0" anchor="b">
                    <a:lnL>
                      <a:noFill/>
                    </a:lnL>
                    <a:lnR>
                      <a:noFill/>
                    </a:lnR>
                    <a:lnT>
                      <a:noFill/>
                    </a:lnT>
                    <a:lnB>
                      <a:noFill/>
                    </a:lnB>
                    <a:solidFill>
                      <a:srgbClr val="AEAAAA"/>
                    </a:solidFill>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AEAAAA"/>
                    </a:solidFill>
                  </a:tcPr>
                </a:tc>
                <a:tc>
                  <a:txBody>
                    <a:bodyPr/>
                    <a:lstStyle/>
                    <a:p>
                      <a:pPr algn="r" fontAlgn="b"/>
                      <a:r>
                        <a:rPr lang="en-US" sz="1000" b="0" i="0" u="none" strike="noStrike" dirty="0">
                          <a:solidFill>
                            <a:srgbClr val="000000"/>
                          </a:solidFill>
                          <a:effectLst/>
                          <a:latin typeface="Calibri" panose="020F0502020204030204" pitchFamily="34" charset="0"/>
                        </a:rPr>
                        <a:t>0.03%</a:t>
                      </a:r>
                    </a:p>
                  </a:txBody>
                  <a:tcPr marL="0" marR="0" marT="0" marB="0" anchor="b">
                    <a:lnL>
                      <a:noFill/>
                    </a:lnL>
                    <a:lnR>
                      <a:noFill/>
                    </a:lnR>
                    <a:lnT>
                      <a:noFill/>
                    </a:lnT>
                    <a:lnB>
                      <a:noFill/>
                    </a:lnB>
                    <a:solidFill>
                      <a:srgbClr val="AEAAAA"/>
                    </a:solidFill>
                  </a:tcPr>
                </a:tc>
                <a:tc>
                  <a:txBody>
                    <a:bodyPr/>
                    <a:lstStyle/>
                    <a:p>
                      <a:pPr algn="r" fontAlgn="b"/>
                      <a:r>
                        <a:rPr lang="en-US" sz="1050" b="0" i="0" u="none" strike="noStrike" dirty="0">
                          <a:solidFill>
                            <a:srgbClr val="000000"/>
                          </a:solidFill>
                          <a:effectLst/>
                          <a:latin typeface="Calibri" panose="020F0502020204030204" pitchFamily="34" charset="0"/>
                        </a:rPr>
                        <a:t>                      578,066 </a:t>
                      </a:r>
                    </a:p>
                  </a:txBody>
                  <a:tcPr marL="0" marR="0" marT="0" marB="0" anchor="b">
                    <a:lnL>
                      <a:noFill/>
                    </a:lnL>
                    <a:lnR w="12700" cap="flat" cmpd="sng" algn="ctr">
                      <a:solidFill>
                        <a:schemeClr val="tx1"/>
                      </a:solidFill>
                      <a:prstDash val="solid"/>
                      <a:round/>
                      <a:headEnd type="none" w="med" len="med"/>
                      <a:tailEnd type="none" w="med" len="med"/>
                    </a:lnR>
                    <a:lnT>
                      <a:noFill/>
                    </a:lnT>
                    <a:lnB>
                      <a:noFill/>
                    </a:lnB>
                    <a:solidFill>
                      <a:srgbClr val="AEAAAA"/>
                    </a:solidFill>
                  </a:tcPr>
                </a:tc>
                <a:extLst>
                  <a:ext uri="{0D108BD9-81ED-4DB2-BD59-A6C34878D82A}">
                    <a16:rowId xmlns:a16="http://schemas.microsoft.com/office/drawing/2014/main" val="952863584"/>
                  </a:ext>
                </a:extLst>
              </a:tr>
              <a:tr h="162864">
                <a:tc>
                  <a:txBody>
                    <a:bodyPr/>
                    <a:lstStyle/>
                    <a:p>
                      <a:pPr algn="ctr" fontAlgn="b"/>
                      <a:r>
                        <a:rPr lang="en-US" sz="1000" b="0" i="0" u="none" strike="noStrike" dirty="0">
                          <a:solidFill>
                            <a:srgbClr val="000000"/>
                          </a:solidFill>
                          <a:effectLst/>
                          <a:latin typeface="Calibri" panose="020F0502020204030204" pitchFamily="34" charset="0"/>
                        </a:rPr>
                        <a:t>8</a:t>
                      </a:r>
                    </a:p>
                  </a:txBody>
                  <a:tcPr marL="0" marR="0" marT="0" marB="0" anchor="b">
                    <a:lnL w="12700" cap="flat" cmpd="sng" algn="ctr">
                      <a:solidFill>
                        <a:schemeClr val="tx1"/>
                      </a:solidFill>
                      <a:prstDash val="solid"/>
                      <a:round/>
                      <a:headEnd type="none" w="med" len="med"/>
                      <a:tailEnd type="none" w="med" len="med"/>
                    </a:lnL>
                    <a:lnR>
                      <a:noFill/>
                    </a:lnR>
                    <a:lnT>
                      <a:noFill/>
                    </a:lnT>
                    <a:lnB>
                      <a:noFill/>
                    </a:lnB>
                    <a:noFill/>
                  </a:tcPr>
                </a:tc>
                <a:tc>
                  <a:txBody>
                    <a:bodyPr/>
                    <a:lstStyle/>
                    <a:p>
                      <a:pPr algn="l" fontAlgn="b"/>
                      <a:r>
                        <a:rPr lang="en-US" sz="1000" b="0" i="0" u="none" strike="noStrike" dirty="0">
                          <a:solidFill>
                            <a:srgbClr val="000000"/>
                          </a:solidFill>
                          <a:effectLst/>
                          <a:latin typeface="Calibri" panose="020F0502020204030204" pitchFamily="34" charset="0"/>
                        </a:rPr>
                        <a:t>Virtua Health</a:t>
                      </a:r>
                    </a:p>
                  </a:txBody>
                  <a:tcPr marL="0" marR="0" marT="0" marB="0" anchor="b">
                    <a:lnL>
                      <a:noFill/>
                    </a:lnL>
                    <a:lnR>
                      <a:noFill/>
                    </a:lnR>
                    <a:lnT>
                      <a:noFill/>
                    </a:lnT>
                    <a:lnB>
                      <a:noFill/>
                    </a:lnB>
                    <a:noFill/>
                  </a:tcPr>
                </a:tc>
                <a:tc>
                  <a:txBody>
                    <a:bodyPr/>
                    <a:lstStyle/>
                    <a:p>
                      <a:pPr algn="ctr" fontAlgn="t"/>
                      <a:r>
                        <a:rPr lang="en-US" sz="1000" b="0" i="0" u="none" strike="noStrike" dirty="0">
                          <a:solidFill>
                            <a:srgbClr val="000000"/>
                          </a:solidFill>
                          <a:effectLst/>
                          <a:latin typeface="Calibri" panose="020F0502020204030204" pitchFamily="34" charset="0"/>
                        </a:rPr>
                        <a:t>2013</a:t>
                      </a:r>
                    </a:p>
                  </a:txBody>
                  <a:tcPr marL="0" marR="0" marT="0" marB="0">
                    <a:lnL>
                      <a:noFill/>
                    </a:lnL>
                    <a:lnR>
                      <a:noFill/>
                    </a:lnR>
                    <a:lnT>
                      <a:noFill/>
                    </a:lnT>
                    <a:lnB>
                      <a:noFill/>
                    </a:lnB>
                    <a:noFill/>
                  </a:tcPr>
                </a:tc>
                <a:tc>
                  <a:txBody>
                    <a:bodyPr/>
                    <a:lstStyle/>
                    <a:p>
                      <a:pPr algn="ctr" fontAlgn="t"/>
                      <a:r>
                        <a:rPr lang="en-US" sz="1000" b="0" i="0" u="none" strike="noStrike" dirty="0">
                          <a:solidFill>
                            <a:srgbClr val="000000"/>
                          </a:solidFill>
                          <a:effectLst/>
                          <a:latin typeface="Calibri" panose="020F0502020204030204" pitchFamily="34" charset="0"/>
                        </a:rPr>
                        <a:t>   140,020 </a:t>
                      </a:r>
                    </a:p>
                  </a:txBody>
                  <a:tcPr marL="0" marR="0" marT="0" marB="0">
                    <a:lnL>
                      <a:noFill/>
                    </a:lnL>
                    <a:lnR>
                      <a:noFill/>
                    </a:lnR>
                    <a:lnT>
                      <a:noFill/>
                    </a:lnT>
                    <a:lnB>
                      <a:noFill/>
                    </a:lnB>
                    <a:noFill/>
                  </a:tcPr>
                </a:tc>
                <a:tc>
                  <a:txBody>
                    <a:bodyPr/>
                    <a:lstStyle/>
                    <a:p>
                      <a:pPr algn="ctr" fontAlgn="b"/>
                      <a:r>
                        <a:rPr lang="en-US" sz="1000" b="0" i="0" u="none" strike="noStrike" dirty="0">
                          <a:solidFill>
                            <a:srgbClr val="000000"/>
                          </a:solidFill>
                          <a:effectLst/>
                          <a:latin typeface="Calibri" panose="020F0502020204030204" pitchFamily="34" charset="0"/>
                        </a:rPr>
                        <a:t>12/19/2013</a:t>
                      </a:r>
                    </a:p>
                  </a:txBody>
                  <a:tcPr marL="0" marR="0" marT="0" marB="0" anchor="b">
                    <a:lnL>
                      <a:noFill/>
                    </a:lnL>
                    <a:lnR>
                      <a:noFill/>
                    </a:lnR>
                    <a:lnT>
                      <a:noFill/>
                    </a:lnT>
                    <a:lnB>
                      <a:noFill/>
                    </a:lnB>
                    <a:noFill/>
                  </a:tcPr>
                </a:tc>
                <a:tc>
                  <a:txBody>
                    <a:bodyPr/>
                    <a:lstStyle/>
                    <a:p>
                      <a:pPr algn="ctr" fontAlgn="b"/>
                      <a:r>
                        <a:rPr lang="en-US" sz="1000" b="0" i="0" u="none" strike="noStrike" dirty="0">
                          <a:solidFill>
                            <a:srgbClr val="000000"/>
                          </a:solidFill>
                          <a:effectLst/>
                          <a:latin typeface="Calibri" panose="020F0502020204030204" pitchFamily="34" charset="0"/>
                        </a:rPr>
                        <a:t>11/20/2013</a:t>
                      </a:r>
                    </a:p>
                  </a:txBody>
                  <a:tcPr marL="0" marR="0" marT="0" marB="0" anchor="b">
                    <a:lnL>
                      <a:noFill/>
                    </a:lnL>
                    <a:lnR>
                      <a:noFill/>
                    </a:lnR>
                    <a:lnT>
                      <a:noFill/>
                    </a:lnT>
                    <a:lnB>
                      <a:noFill/>
                    </a:lnB>
                    <a:noFill/>
                  </a:tcPr>
                </a:tc>
                <a:tc>
                  <a:txBody>
                    <a:bodyPr/>
                    <a:lstStyle/>
                    <a:p>
                      <a:pPr algn="ctr" fontAlgn="b"/>
                      <a:r>
                        <a:rPr lang="en-US" sz="1000" b="0" i="0" u="none" strike="noStrike" dirty="0">
                          <a:solidFill>
                            <a:srgbClr val="000000"/>
                          </a:solidFill>
                          <a:effectLst/>
                          <a:latin typeface="Calibri" panose="020F0502020204030204" pitchFamily="34" charset="0"/>
                        </a:rPr>
                        <a:t>NR/A+/A+</a:t>
                      </a:r>
                    </a:p>
                  </a:txBody>
                  <a:tcPr marL="0" marR="0" marT="0" marB="0" anchor="b">
                    <a:lnL>
                      <a:noFill/>
                    </a:lnL>
                    <a:lnR>
                      <a:noFill/>
                    </a:lnR>
                    <a:lnT>
                      <a:noFill/>
                    </a:lnT>
                    <a:lnB>
                      <a:noFill/>
                    </a:lnB>
                    <a:noFill/>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noFill/>
                  </a:tcPr>
                </a:tc>
                <a:tc>
                  <a:txBody>
                    <a:bodyPr/>
                    <a:lstStyle/>
                    <a:p>
                      <a:pPr algn="r" fontAlgn="b"/>
                      <a:r>
                        <a:rPr lang="en-US" sz="1000" b="0" i="0" u="none" strike="noStrike" dirty="0">
                          <a:solidFill>
                            <a:srgbClr val="000000"/>
                          </a:solidFill>
                          <a:effectLst/>
                          <a:latin typeface="Calibri" panose="020F0502020204030204" pitchFamily="34" charset="0"/>
                        </a:rPr>
                        <a:t>0.06%</a:t>
                      </a:r>
                    </a:p>
                  </a:txBody>
                  <a:tcPr marL="0" marR="0" marT="0" marB="0" anchor="b">
                    <a:lnL>
                      <a:noFill/>
                    </a:lnL>
                    <a:lnR>
                      <a:noFill/>
                    </a:lnR>
                    <a:lnT>
                      <a:noFill/>
                    </a:lnT>
                    <a:lnB>
                      <a:noFill/>
                    </a:lnB>
                    <a:noFill/>
                  </a:tcPr>
                </a:tc>
                <a:tc>
                  <a:txBody>
                    <a:bodyPr/>
                    <a:lstStyle/>
                    <a:p>
                      <a:pPr algn="r" fontAlgn="b"/>
                      <a:r>
                        <a:rPr lang="en-US" sz="1050" b="0" i="0" u="none" strike="noStrike" dirty="0">
                          <a:solidFill>
                            <a:srgbClr val="000000"/>
                          </a:solidFill>
                          <a:effectLst/>
                          <a:latin typeface="Calibri" panose="020F0502020204030204" pitchFamily="34" charset="0"/>
                        </a:rPr>
                        <a:t>                      941,236 </a:t>
                      </a:r>
                    </a:p>
                  </a:txBody>
                  <a:tcPr marL="0" marR="0" marT="0" marB="0" anchor="b">
                    <a:lnL>
                      <a:noFill/>
                    </a:lnL>
                    <a:lnR w="12700" cap="flat" cmpd="sng" algn="ctr">
                      <a:solidFill>
                        <a:schemeClr val="tx1"/>
                      </a:solidFill>
                      <a:prstDash val="solid"/>
                      <a:round/>
                      <a:headEnd type="none" w="med" len="med"/>
                      <a:tailEnd type="none" w="med" len="med"/>
                    </a:lnR>
                    <a:lnT>
                      <a:noFill/>
                    </a:lnT>
                    <a:lnB>
                      <a:noFill/>
                    </a:lnB>
                    <a:noFill/>
                  </a:tcPr>
                </a:tc>
                <a:extLst>
                  <a:ext uri="{0D108BD9-81ED-4DB2-BD59-A6C34878D82A}">
                    <a16:rowId xmlns:a16="http://schemas.microsoft.com/office/drawing/2014/main" val="1838609112"/>
                  </a:ext>
                </a:extLst>
              </a:tr>
              <a:tr h="162864">
                <a:tc>
                  <a:txBody>
                    <a:bodyPr/>
                    <a:lstStyle/>
                    <a:p>
                      <a:pPr algn="ctr" fontAlgn="b"/>
                      <a:r>
                        <a:rPr lang="en-US" sz="1000" b="0" i="0" u="none" strike="noStrike" dirty="0">
                          <a:solidFill>
                            <a:srgbClr val="000000"/>
                          </a:solidFill>
                          <a:effectLst/>
                          <a:latin typeface="Calibri" panose="020F0502020204030204" pitchFamily="34" charset="0"/>
                        </a:rPr>
                        <a:t>9</a:t>
                      </a:r>
                    </a:p>
                  </a:txBody>
                  <a:tcPr marL="0" marR="0" marT="0" marB="0" anchor="b">
                    <a:lnL w="12700" cap="flat" cmpd="sng" algn="ctr">
                      <a:solidFill>
                        <a:schemeClr val="tx1"/>
                      </a:solidFill>
                      <a:prstDash val="solid"/>
                      <a:round/>
                      <a:headEnd type="none" w="med" len="med"/>
                      <a:tailEnd type="none" w="med" len="med"/>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RWJ University Hospital </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2014A</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      55,925 </a:t>
                      </a:r>
                    </a:p>
                  </a:txBody>
                  <a:tcPr marL="0" marR="0" marT="0" marB="0">
                    <a:lnL>
                      <a:noFill/>
                    </a:lnL>
                    <a:lnR>
                      <a:noFill/>
                    </a:lnR>
                    <a:lnT>
                      <a:noFill/>
                    </a:lnT>
                    <a:lnB>
                      <a:noFill/>
                    </a:lnB>
                    <a:solidFill>
                      <a:srgbClr val="AEAAAA"/>
                    </a:solidFill>
                  </a:tcPr>
                </a:tc>
                <a:tc>
                  <a:txBody>
                    <a:bodyPr/>
                    <a:lstStyle/>
                    <a:p>
                      <a:pPr algn="ctr" fontAlgn="b"/>
                      <a:r>
                        <a:rPr lang="en-US" sz="1000" b="0" i="0" u="none" strike="noStrike" dirty="0">
                          <a:solidFill>
                            <a:srgbClr val="000000"/>
                          </a:solidFill>
                          <a:effectLst/>
                          <a:latin typeface="Calibri" panose="020F0502020204030204" pitchFamily="34" charset="0"/>
                        </a:rPr>
                        <a:t>9/10/2014</a:t>
                      </a:r>
                    </a:p>
                  </a:txBody>
                  <a:tcPr marL="0" marR="0" marT="0" marB="0" anchor="b">
                    <a:lnL>
                      <a:noFill/>
                    </a:lnL>
                    <a:lnR>
                      <a:noFill/>
                    </a:lnR>
                    <a:lnT>
                      <a:noFill/>
                    </a:lnT>
                    <a:lnB>
                      <a:noFill/>
                    </a:lnB>
                    <a:solidFill>
                      <a:srgbClr val="AEAAAA"/>
                    </a:solidFill>
                  </a:tcPr>
                </a:tc>
                <a:tc>
                  <a:txBody>
                    <a:bodyPr/>
                    <a:lstStyle/>
                    <a:p>
                      <a:pPr algn="ctr" fontAlgn="b"/>
                      <a:r>
                        <a:rPr lang="en-US" sz="1000" b="0" i="0" u="none" strike="noStrike" dirty="0">
                          <a:solidFill>
                            <a:srgbClr val="000000"/>
                          </a:solidFill>
                          <a:effectLst/>
                          <a:latin typeface="Calibri" panose="020F0502020204030204" pitchFamily="34" charset="0"/>
                        </a:rPr>
                        <a:t>8/26/2014</a:t>
                      </a:r>
                    </a:p>
                  </a:txBody>
                  <a:tcPr marL="0" marR="0" marT="0" marB="0" anchor="b">
                    <a:lnL>
                      <a:noFill/>
                    </a:lnL>
                    <a:lnR>
                      <a:noFill/>
                    </a:lnR>
                    <a:lnT>
                      <a:noFill/>
                    </a:lnT>
                    <a:lnB>
                      <a:noFill/>
                    </a:lnB>
                    <a:solidFill>
                      <a:srgbClr val="AEAAAA"/>
                    </a:solidFill>
                  </a:tcPr>
                </a:tc>
                <a:tc>
                  <a:txBody>
                    <a:bodyPr/>
                    <a:lstStyle/>
                    <a:p>
                      <a:pPr algn="ctr" fontAlgn="b"/>
                      <a:r>
                        <a:rPr lang="en-US" sz="1000" b="0" i="0" u="none" strike="noStrike" dirty="0">
                          <a:solidFill>
                            <a:srgbClr val="000000"/>
                          </a:solidFill>
                          <a:effectLst/>
                          <a:latin typeface="Calibri" panose="020F0502020204030204" pitchFamily="34" charset="0"/>
                        </a:rPr>
                        <a:t>A2/A/NR</a:t>
                      </a:r>
                    </a:p>
                  </a:txBody>
                  <a:tcPr marL="0" marR="0" marT="0" marB="0" anchor="b">
                    <a:lnL>
                      <a:noFill/>
                    </a:lnL>
                    <a:lnR>
                      <a:noFill/>
                    </a:lnR>
                    <a:lnT>
                      <a:noFill/>
                    </a:lnT>
                    <a:lnB>
                      <a:noFill/>
                    </a:lnB>
                    <a:solidFill>
                      <a:srgbClr val="AEAAAA"/>
                    </a:solidFill>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AEAAAA"/>
                    </a:solidFill>
                  </a:tcPr>
                </a:tc>
                <a:tc>
                  <a:txBody>
                    <a:bodyPr/>
                    <a:lstStyle/>
                    <a:p>
                      <a:pPr algn="r" fontAlgn="b"/>
                      <a:r>
                        <a:rPr lang="en-US" sz="1000" b="0" i="0" u="none" strike="noStrike" dirty="0">
                          <a:solidFill>
                            <a:srgbClr val="000000"/>
                          </a:solidFill>
                          <a:effectLst/>
                          <a:latin typeface="Calibri" panose="020F0502020204030204" pitchFamily="34" charset="0"/>
                        </a:rPr>
                        <a:t>0.07%</a:t>
                      </a:r>
                    </a:p>
                  </a:txBody>
                  <a:tcPr marL="0" marR="0" marT="0" marB="0" anchor="b">
                    <a:lnL>
                      <a:noFill/>
                    </a:lnL>
                    <a:lnR>
                      <a:noFill/>
                    </a:lnR>
                    <a:lnT>
                      <a:noFill/>
                    </a:lnT>
                    <a:lnB>
                      <a:noFill/>
                    </a:lnB>
                    <a:solidFill>
                      <a:srgbClr val="AEAAAA"/>
                    </a:solidFill>
                  </a:tcPr>
                </a:tc>
                <a:tc>
                  <a:txBody>
                    <a:bodyPr/>
                    <a:lstStyle/>
                    <a:p>
                      <a:pPr algn="r" fontAlgn="b"/>
                      <a:r>
                        <a:rPr lang="en-US" sz="1050" b="0" i="0" u="none" strike="noStrike" dirty="0">
                          <a:solidFill>
                            <a:srgbClr val="000000"/>
                          </a:solidFill>
                          <a:effectLst/>
                          <a:latin typeface="Calibri" panose="020F0502020204030204" pitchFamily="34" charset="0"/>
                        </a:rPr>
                        <a:t>                      997,888 </a:t>
                      </a:r>
                    </a:p>
                  </a:txBody>
                  <a:tcPr marL="0" marR="0" marT="0" marB="0" anchor="b">
                    <a:lnL>
                      <a:noFill/>
                    </a:lnL>
                    <a:lnR w="12700" cap="flat" cmpd="sng" algn="ctr">
                      <a:solidFill>
                        <a:schemeClr val="tx1"/>
                      </a:solidFill>
                      <a:prstDash val="solid"/>
                      <a:round/>
                      <a:headEnd type="none" w="med" len="med"/>
                      <a:tailEnd type="none" w="med" len="med"/>
                    </a:lnR>
                    <a:lnT>
                      <a:noFill/>
                    </a:lnT>
                    <a:lnB>
                      <a:noFill/>
                    </a:lnB>
                    <a:solidFill>
                      <a:srgbClr val="AEAAAA"/>
                    </a:solidFill>
                  </a:tcPr>
                </a:tc>
                <a:extLst>
                  <a:ext uri="{0D108BD9-81ED-4DB2-BD59-A6C34878D82A}">
                    <a16:rowId xmlns:a16="http://schemas.microsoft.com/office/drawing/2014/main" val="2571989043"/>
                  </a:ext>
                </a:extLst>
              </a:tr>
              <a:tr h="162864">
                <a:tc>
                  <a:txBody>
                    <a:bodyPr/>
                    <a:lstStyle/>
                    <a:p>
                      <a:pPr algn="ctr" fontAlgn="b"/>
                      <a:r>
                        <a:rPr lang="en-US" sz="1000" b="0" i="0" u="none" strike="noStrike">
                          <a:solidFill>
                            <a:srgbClr val="000000"/>
                          </a:solidFill>
                          <a:effectLst/>
                          <a:latin typeface="Calibri" panose="020F0502020204030204" pitchFamily="34" charset="0"/>
                        </a:rPr>
                        <a:t>11</a:t>
                      </a:r>
                    </a:p>
                  </a:txBody>
                  <a:tcPr marL="0" marR="0"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Barnabas Health </a:t>
                      </a:r>
                    </a:p>
                  </a:txBody>
                  <a:tcPr marL="0" marR="0" marT="0" marB="0" anchor="b">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2014</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129,925 </a:t>
                      </a:r>
                    </a:p>
                  </a:txBody>
                  <a:tcPr marL="0" marR="0" marT="0" marB="0">
                    <a:lnL>
                      <a:noFill/>
                    </a:lnL>
                    <a:lnR>
                      <a:noFill/>
                    </a:lnR>
                    <a:lnT>
                      <a:noFill/>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12/3/2014</a:t>
                      </a:r>
                    </a:p>
                  </a:txBody>
                  <a:tcPr marL="0" marR="0" marT="0" marB="0" anchor="b">
                    <a:lnL>
                      <a:noFill/>
                    </a:lnL>
                    <a:lnR>
                      <a:noFill/>
                    </a:lnR>
                    <a:lnT>
                      <a:noFill/>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11/18/2014</a:t>
                      </a:r>
                    </a:p>
                  </a:txBody>
                  <a:tcPr marL="0" marR="0" marT="0" marB="0" anchor="b">
                    <a:lnL>
                      <a:noFill/>
                    </a:lnL>
                    <a:lnR>
                      <a:noFill/>
                    </a:lnR>
                    <a:lnT>
                      <a:noFill/>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A3/A-/A-</a:t>
                      </a:r>
                    </a:p>
                  </a:txBody>
                  <a:tcPr marL="0" marR="0" marT="0"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(0.03%)</a:t>
                      </a:r>
                    </a:p>
                  </a:txBody>
                  <a:tcPr marL="0" marR="0" marT="0" marB="0" anchor="b">
                    <a:lnL>
                      <a:noFill/>
                    </a:lnL>
                    <a:lnR>
                      <a:noFill/>
                    </a:lnR>
                    <a:lnT>
                      <a:noFill/>
                    </a:lnT>
                    <a:lnB>
                      <a:noFill/>
                    </a:lnB>
                  </a:tcPr>
                </a:tc>
                <a:tc>
                  <a:txBody>
                    <a:bodyPr/>
                    <a:lstStyle/>
                    <a:p>
                      <a:pPr algn="r" fontAlgn="b"/>
                      <a:r>
                        <a:rPr lang="en-US" sz="1050" b="0" i="0" u="none" strike="noStrike" dirty="0">
                          <a:solidFill>
                            <a:srgbClr val="C00000"/>
                          </a:solidFill>
                          <a:effectLst/>
                          <a:latin typeface="Calibri" panose="020F0502020204030204" pitchFamily="34" charset="0"/>
                        </a:rPr>
                        <a:t>                (1,076,329)</a:t>
                      </a:r>
                    </a:p>
                  </a:txBody>
                  <a:tcPr marL="0" marR="0" marT="0" marB="0" anchor="b">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3598087410"/>
                  </a:ext>
                </a:extLst>
              </a:tr>
              <a:tr h="162864">
                <a:tc>
                  <a:txBody>
                    <a:bodyPr/>
                    <a:lstStyle/>
                    <a:p>
                      <a:pPr algn="ctr" fontAlgn="b"/>
                      <a:r>
                        <a:rPr lang="en-US" sz="1000" b="0" i="0" u="none" strike="noStrike">
                          <a:solidFill>
                            <a:srgbClr val="000000"/>
                          </a:solidFill>
                          <a:effectLst/>
                          <a:latin typeface="Calibri" panose="020F0502020204030204" pitchFamily="34" charset="0"/>
                        </a:rPr>
                        <a:t>12</a:t>
                      </a:r>
                    </a:p>
                  </a:txBody>
                  <a:tcPr marL="0" marR="0" marT="0" marB="0" anchor="b">
                    <a:lnL w="12700" cap="flat" cmpd="sng" algn="ctr">
                      <a:solidFill>
                        <a:schemeClr val="tx1"/>
                      </a:solidFill>
                      <a:prstDash val="solid"/>
                      <a:round/>
                      <a:headEnd type="none" w="med" len="med"/>
                      <a:tailEnd type="none" w="med" len="med"/>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Hunterdon Medical Center</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a:solidFill>
                            <a:srgbClr val="000000"/>
                          </a:solidFill>
                          <a:effectLst/>
                          <a:latin typeface="Calibri" panose="020F0502020204030204" pitchFamily="34" charset="0"/>
                        </a:rPr>
                        <a:t>2014A</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      42,735 </a:t>
                      </a:r>
                    </a:p>
                  </a:txBody>
                  <a:tcPr marL="0" marR="0" marT="0" marB="0">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12/23/2014</a:t>
                      </a:r>
                    </a:p>
                  </a:txBody>
                  <a:tcPr marL="0" marR="0" marT="0" marB="0" anchor="b">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12/3/2014</a:t>
                      </a:r>
                    </a:p>
                  </a:txBody>
                  <a:tcPr marL="0" marR="0" marT="0" marB="0" anchor="b">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NR/A-/A</a:t>
                      </a:r>
                    </a:p>
                  </a:txBody>
                  <a:tcPr marL="0" marR="0" marT="0" marB="0" anchor="b">
                    <a:lnL>
                      <a:noFill/>
                    </a:lnL>
                    <a:lnR>
                      <a:noFill/>
                    </a:lnR>
                    <a:lnT>
                      <a:noFill/>
                    </a:lnT>
                    <a:lnB>
                      <a:noFill/>
                    </a:lnB>
                    <a:solidFill>
                      <a:srgbClr val="AEAAAA"/>
                    </a:solidFill>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AEAAAA"/>
                    </a:solidFill>
                  </a:tcPr>
                </a:tc>
                <a:tc>
                  <a:txBody>
                    <a:bodyPr/>
                    <a:lstStyle/>
                    <a:p>
                      <a:pPr algn="r" fontAlgn="b"/>
                      <a:r>
                        <a:rPr lang="en-US" sz="1000" b="0" i="0" u="none" strike="noStrike" dirty="0">
                          <a:solidFill>
                            <a:srgbClr val="C00000"/>
                          </a:solidFill>
                          <a:effectLst/>
                          <a:latin typeface="Calibri" panose="020F0502020204030204" pitchFamily="34" charset="0"/>
                        </a:rPr>
                        <a:t>(0.09%)</a:t>
                      </a:r>
                    </a:p>
                  </a:txBody>
                  <a:tcPr marL="0" marR="0" marT="0" marB="0" anchor="b">
                    <a:lnL>
                      <a:noFill/>
                    </a:lnL>
                    <a:lnR>
                      <a:noFill/>
                    </a:lnR>
                    <a:lnT>
                      <a:noFill/>
                    </a:lnT>
                    <a:lnB>
                      <a:noFill/>
                    </a:lnB>
                    <a:solidFill>
                      <a:srgbClr val="AEAAAA"/>
                    </a:solidFill>
                  </a:tcPr>
                </a:tc>
                <a:tc>
                  <a:txBody>
                    <a:bodyPr/>
                    <a:lstStyle/>
                    <a:p>
                      <a:pPr algn="r" fontAlgn="b"/>
                      <a:r>
                        <a:rPr lang="en-US" sz="1050" b="0" i="0" u="none" strike="noStrike" dirty="0">
                          <a:solidFill>
                            <a:srgbClr val="C00000"/>
                          </a:solidFill>
                          <a:effectLst/>
                          <a:latin typeface="Calibri" panose="020F0502020204030204" pitchFamily="34" charset="0"/>
                        </a:rPr>
                        <a:t>(950,502)</a:t>
                      </a:r>
                    </a:p>
                  </a:txBody>
                  <a:tcPr marL="0" marR="0" marT="0" marB="0" anchor="b">
                    <a:lnL>
                      <a:noFill/>
                    </a:lnL>
                    <a:lnR w="12700" cap="flat" cmpd="sng" algn="ctr">
                      <a:solidFill>
                        <a:schemeClr val="tx1"/>
                      </a:solidFill>
                      <a:prstDash val="solid"/>
                      <a:round/>
                      <a:headEnd type="none" w="med" len="med"/>
                      <a:tailEnd type="none" w="med" len="med"/>
                    </a:lnR>
                    <a:lnT>
                      <a:noFill/>
                    </a:lnT>
                    <a:lnB>
                      <a:noFill/>
                    </a:lnB>
                    <a:solidFill>
                      <a:srgbClr val="AEAAAA"/>
                    </a:solidFill>
                  </a:tcPr>
                </a:tc>
                <a:extLst>
                  <a:ext uri="{0D108BD9-81ED-4DB2-BD59-A6C34878D82A}">
                    <a16:rowId xmlns:a16="http://schemas.microsoft.com/office/drawing/2014/main" val="933488042"/>
                  </a:ext>
                </a:extLst>
              </a:tr>
              <a:tr h="162864">
                <a:tc>
                  <a:txBody>
                    <a:bodyPr/>
                    <a:lstStyle/>
                    <a:p>
                      <a:pPr algn="ctr" fontAlgn="b"/>
                      <a:r>
                        <a:rPr lang="en-US" sz="1000" b="0" i="0" u="none" strike="noStrike">
                          <a:solidFill>
                            <a:srgbClr val="000000"/>
                          </a:solidFill>
                          <a:effectLst/>
                          <a:latin typeface="Calibri" panose="020F0502020204030204" pitchFamily="34" charset="0"/>
                        </a:rPr>
                        <a:t>13</a:t>
                      </a:r>
                    </a:p>
                  </a:txBody>
                  <a:tcPr marL="0" marR="0"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University Hospital </a:t>
                      </a:r>
                    </a:p>
                  </a:txBody>
                  <a:tcPr marL="0" marR="0" marT="0" marB="0" anchor="b">
                    <a:lnL>
                      <a:noFill/>
                    </a:lnL>
                    <a:lnR>
                      <a:noFill/>
                    </a:lnR>
                    <a:lnT>
                      <a:noFill/>
                    </a:lnT>
                    <a:lnB>
                      <a:noFill/>
                    </a:lnB>
                  </a:tcPr>
                </a:tc>
                <a:tc>
                  <a:txBody>
                    <a:bodyPr/>
                    <a:lstStyle/>
                    <a:p>
                      <a:pPr algn="ctr" fontAlgn="t"/>
                      <a:r>
                        <a:rPr lang="en-US" sz="1000" b="0" i="0" u="none" strike="noStrike">
                          <a:solidFill>
                            <a:srgbClr val="000000"/>
                          </a:solidFill>
                          <a:effectLst/>
                          <a:latin typeface="Calibri" panose="020F0502020204030204" pitchFamily="34" charset="0"/>
                        </a:rPr>
                        <a:t>2015A</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254,975 </a:t>
                      </a:r>
                    </a:p>
                  </a:txBody>
                  <a:tcPr marL="0" marR="0" marT="0" marB="0">
                    <a:lnL>
                      <a:noFill/>
                    </a:lnL>
                    <a:lnR>
                      <a:noFill/>
                    </a:lnR>
                    <a:lnT>
                      <a:noFill/>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12/22/2015</a:t>
                      </a: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12/10/2015</a:t>
                      </a:r>
                    </a:p>
                  </a:txBody>
                  <a:tcPr marL="0" marR="0" marT="0" marB="0" anchor="b">
                    <a:lnL>
                      <a:noFill/>
                    </a:lnL>
                    <a:lnR>
                      <a:noFill/>
                    </a:lnR>
                    <a:lnT>
                      <a:noFill/>
                    </a:lnT>
                    <a:lnB>
                      <a:noFill/>
                    </a:lnB>
                  </a:tcPr>
                </a:tc>
                <a:tc>
                  <a:txBody>
                    <a:bodyPr/>
                    <a:lstStyle/>
                    <a:p>
                      <a:pPr algn="ctr" fontAlgn="b"/>
                      <a:r>
                        <a:rPr lang="de-DE" sz="1000" b="0" i="0" u="none" strike="noStrike">
                          <a:solidFill>
                            <a:srgbClr val="000000"/>
                          </a:solidFill>
                          <a:effectLst/>
                          <a:latin typeface="Calibri" panose="020F0502020204030204" pitchFamily="34" charset="0"/>
                        </a:rPr>
                        <a:t>A2(ins)/AA(ins)/BBB</a:t>
                      </a: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rgbClr val="000000"/>
                          </a:solidFill>
                          <a:effectLst/>
                          <a:latin typeface="Calibri" panose="020F0502020204030204" pitchFamily="34" charset="0"/>
                        </a:rPr>
                        <a:t>0.01%</a:t>
                      </a:r>
                    </a:p>
                  </a:txBody>
                  <a:tcPr marL="0" marR="0" marT="0" marB="0" anchor="b">
                    <a:lnL>
                      <a:noFill/>
                    </a:lnL>
                    <a:lnR>
                      <a:noFill/>
                    </a:lnR>
                    <a:lnT>
                      <a:noFill/>
                    </a:lnT>
                    <a:lnB>
                      <a:noFill/>
                    </a:lnB>
                  </a:tcPr>
                </a:tc>
                <a:tc>
                  <a:txBody>
                    <a:bodyPr/>
                    <a:lstStyle/>
                    <a:p>
                      <a:pPr algn="r" fontAlgn="b"/>
                      <a:r>
                        <a:rPr lang="en-US" sz="1050" b="0" i="0" u="none" strike="noStrike" dirty="0">
                          <a:solidFill>
                            <a:srgbClr val="000000"/>
                          </a:solidFill>
                          <a:effectLst/>
                          <a:latin typeface="Calibri" panose="020F0502020204030204" pitchFamily="34" charset="0"/>
                        </a:rPr>
                        <a:t>                      559,672 </a:t>
                      </a:r>
                    </a:p>
                  </a:txBody>
                  <a:tcPr marL="0" marR="0" marT="0" marB="0" anchor="b">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457936460"/>
                  </a:ext>
                </a:extLst>
              </a:tr>
              <a:tr h="162864">
                <a:tc>
                  <a:txBody>
                    <a:bodyPr/>
                    <a:lstStyle/>
                    <a:p>
                      <a:pPr algn="ctr" fontAlgn="b"/>
                      <a:r>
                        <a:rPr lang="en-US" sz="1000" b="0" i="0" u="none" strike="noStrike">
                          <a:solidFill>
                            <a:srgbClr val="000000"/>
                          </a:solidFill>
                          <a:effectLst/>
                          <a:latin typeface="Calibri" panose="020F0502020204030204" pitchFamily="34" charset="0"/>
                        </a:rPr>
                        <a:t>14</a:t>
                      </a:r>
                    </a:p>
                  </a:txBody>
                  <a:tcPr marL="0" marR="0" marT="0" marB="0" anchor="b">
                    <a:lnL w="12700" cap="flat" cmpd="sng" algn="ctr">
                      <a:solidFill>
                        <a:schemeClr val="tx1"/>
                      </a:solidFill>
                      <a:prstDash val="solid"/>
                      <a:round/>
                      <a:headEnd type="none" w="med" len="med"/>
                      <a:tailEnd type="none" w="med" len="med"/>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Princeton Healthcare System</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2016A</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   190,065 </a:t>
                      </a:r>
                    </a:p>
                  </a:txBody>
                  <a:tcPr marL="0" marR="0" marT="0" marB="0">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1/20/2016</a:t>
                      </a:r>
                    </a:p>
                  </a:txBody>
                  <a:tcPr marL="0" marR="0" marT="0" marB="0" anchor="b">
                    <a:lnL>
                      <a:noFill/>
                    </a:lnL>
                    <a:lnR>
                      <a:noFill/>
                    </a:lnR>
                    <a:lnT>
                      <a:noFill/>
                    </a:lnT>
                    <a:lnB>
                      <a:noFill/>
                    </a:lnB>
                    <a:solidFill>
                      <a:srgbClr val="AEAAAA"/>
                    </a:solidFill>
                  </a:tcPr>
                </a:tc>
                <a:tc>
                  <a:txBody>
                    <a:bodyPr/>
                    <a:lstStyle/>
                    <a:p>
                      <a:pPr algn="ctr" fontAlgn="b"/>
                      <a:r>
                        <a:rPr lang="en-US" sz="1000" b="0" i="0" u="none" strike="noStrike" dirty="0">
                          <a:solidFill>
                            <a:srgbClr val="000000"/>
                          </a:solidFill>
                          <a:effectLst/>
                          <a:latin typeface="Calibri" panose="020F0502020204030204" pitchFamily="34" charset="0"/>
                        </a:rPr>
                        <a:t>1/7/2016</a:t>
                      </a:r>
                    </a:p>
                  </a:txBody>
                  <a:tcPr marL="0" marR="0" marT="0" marB="0" anchor="b">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Baa2/NR/BBB</a:t>
                      </a:r>
                    </a:p>
                  </a:txBody>
                  <a:tcPr marL="0" marR="0" marT="0" marB="0" anchor="b">
                    <a:lnL>
                      <a:noFill/>
                    </a:lnL>
                    <a:lnR>
                      <a:noFill/>
                    </a:lnR>
                    <a:lnT>
                      <a:noFill/>
                    </a:lnT>
                    <a:lnB>
                      <a:noFill/>
                    </a:lnB>
                    <a:solidFill>
                      <a:srgbClr val="AEAAAA"/>
                    </a:solidFill>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AEAAAA"/>
                    </a:solidFill>
                  </a:tcPr>
                </a:tc>
                <a:tc>
                  <a:txBody>
                    <a:bodyPr/>
                    <a:lstStyle/>
                    <a:p>
                      <a:pPr algn="r" fontAlgn="b"/>
                      <a:r>
                        <a:rPr lang="en-US" sz="1000" b="0" i="0" u="none" strike="noStrike" dirty="0">
                          <a:solidFill>
                            <a:srgbClr val="000000"/>
                          </a:solidFill>
                          <a:effectLst/>
                          <a:latin typeface="Calibri" panose="020F0502020204030204" pitchFamily="34" charset="0"/>
                        </a:rPr>
                        <a:t>0.26%</a:t>
                      </a:r>
                    </a:p>
                  </a:txBody>
                  <a:tcPr marL="0" marR="0" marT="0" marB="0" anchor="b">
                    <a:lnL>
                      <a:noFill/>
                    </a:lnL>
                    <a:lnR>
                      <a:noFill/>
                    </a:lnR>
                    <a:lnT>
                      <a:noFill/>
                    </a:lnT>
                    <a:lnB>
                      <a:noFill/>
                    </a:lnB>
                    <a:solidFill>
                      <a:srgbClr val="AEAAAA"/>
                    </a:solidFill>
                  </a:tcPr>
                </a:tc>
                <a:tc>
                  <a:txBody>
                    <a:bodyPr/>
                    <a:lstStyle/>
                    <a:p>
                      <a:pPr algn="r" fontAlgn="b"/>
                      <a:r>
                        <a:rPr lang="en-US" sz="1050" b="0" i="0" u="none" strike="noStrike" dirty="0">
                          <a:solidFill>
                            <a:srgbClr val="000000"/>
                          </a:solidFill>
                          <a:effectLst/>
                          <a:latin typeface="Calibri" panose="020F0502020204030204" pitchFamily="34" charset="0"/>
                        </a:rPr>
                        <a:t>                  7,241,601 </a:t>
                      </a:r>
                    </a:p>
                  </a:txBody>
                  <a:tcPr marL="0" marR="0" marT="0" marB="0" anchor="b">
                    <a:lnL>
                      <a:noFill/>
                    </a:lnL>
                    <a:lnR w="12700" cap="flat" cmpd="sng" algn="ctr">
                      <a:solidFill>
                        <a:schemeClr val="tx1"/>
                      </a:solidFill>
                      <a:prstDash val="solid"/>
                      <a:round/>
                      <a:headEnd type="none" w="med" len="med"/>
                      <a:tailEnd type="none" w="med" len="med"/>
                    </a:lnR>
                    <a:lnT>
                      <a:noFill/>
                    </a:lnT>
                    <a:lnB>
                      <a:noFill/>
                    </a:lnB>
                    <a:solidFill>
                      <a:srgbClr val="AEAAAA"/>
                    </a:solidFill>
                  </a:tcPr>
                </a:tc>
                <a:extLst>
                  <a:ext uri="{0D108BD9-81ED-4DB2-BD59-A6C34878D82A}">
                    <a16:rowId xmlns:a16="http://schemas.microsoft.com/office/drawing/2014/main" val="2504716135"/>
                  </a:ext>
                </a:extLst>
              </a:tr>
              <a:tr h="162864">
                <a:tc>
                  <a:txBody>
                    <a:bodyPr/>
                    <a:lstStyle/>
                    <a:p>
                      <a:pPr algn="ctr" fontAlgn="b"/>
                      <a:r>
                        <a:rPr lang="en-US" sz="1000" b="0" i="0" u="none" strike="noStrike">
                          <a:solidFill>
                            <a:srgbClr val="000000"/>
                          </a:solidFill>
                          <a:effectLst/>
                          <a:latin typeface="Calibri" panose="020F0502020204030204" pitchFamily="34" charset="0"/>
                        </a:rPr>
                        <a:t>15</a:t>
                      </a:r>
                    </a:p>
                  </a:txBody>
                  <a:tcPr marL="0" marR="0"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Inspira Health</a:t>
                      </a:r>
                    </a:p>
                  </a:txBody>
                  <a:tcPr marL="0" marR="0" marT="0" marB="0" anchor="b">
                    <a:lnL>
                      <a:noFill/>
                    </a:lnL>
                    <a:lnR>
                      <a:noFill/>
                    </a:lnR>
                    <a:lnT>
                      <a:noFill/>
                    </a:lnT>
                    <a:lnB>
                      <a:noFill/>
                    </a:lnB>
                  </a:tcPr>
                </a:tc>
                <a:tc>
                  <a:txBody>
                    <a:bodyPr/>
                    <a:lstStyle/>
                    <a:p>
                      <a:pPr algn="ctr" fontAlgn="t"/>
                      <a:r>
                        <a:rPr lang="en-US" sz="1000" b="0" i="0" u="none" strike="noStrike">
                          <a:solidFill>
                            <a:srgbClr val="000000"/>
                          </a:solidFill>
                          <a:effectLst/>
                          <a:latin typeface="Calibri" panose="020F0502020204030204" pitchFamily="34" charset="0"/>
                        </a:rPr>
                        <a:t>2016A</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177,765 </a:t>
                      </a:r>
                    </a:p>
                  </a:txBody>
                  <a:tcPr marL="0" marR="0" marT="0" marB="0">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6/30/2016</a:t>
                      </a:r>
                    </a:p>
                  </a:txBody>
                  <a:tcPr marL="0" marR="0" marT="0" marB="0" anchor="b">
                    <a:lnL>
                      <a:noFill/>
                    </a:lnL>
                    <a:lnR>
                      <a:noFill/>
                    </a:lnR>
                    <a:lnT>
                      <a:noFill/>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5/26/2016</a:t>
                      </a: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A2/NR/A</a:t>
                      </a: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rgbClr val="000000"/>
                          </a:solidFill>
                          <a:effectLst/>
                          <a:latin typeface="Calibri" panose="020F0502020204030204" pitchFamily="34" charset="0"/>
                        </a:rPr>
                        <a:t>0.13%</a:t>
                      </a:r>
                    </a:p>
                  </a:txBody>
                  <a:tcPr marL="0" marR="0" marT="0" marB="0" anchor="b">
                    <a:lnL>
                      <a:noFill/>
                    </a:lnL>
                    <a:lnR>
                      <a:noFill/>
                    </a:lnR>
                    <a:lnT>
                      <a:noFill/>
                    </a:lnT>
                    <a:lnB>
                      <a:noFill/>
                    </a:lnB>
                  </a:tcPr>
                </a:tc>
                <a:tc>
                  <a:txBody>
                    <a:bodyPr/>
                    <a:lstStyle/>
                    <a:p>
                      <a:pPr algn="r" fontAlgn="b"/>
                      <a:r>
                        <a:rPr lang="en-US" sz="1050" b="0" i="0" u="none" strike="noStrike" dirty="0">
                          <a:solidFill>
                            <a:srgbClr val="000000"/>
                          </a:solidFill>
                          <a:effectLst/>
                          <a:latin typeface="Calibri" panose="020F0502020204030204" pitchFamily="34" charset="0"/>
                        </a:rPr>
                        <a:t>                  3,604,971 </a:t>
                      </a:r>
                    </a:p>
                  </a:txBody>
                  <a:tcPr marL="0" marR="0" marT="0" marB="0" anchor="b">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423091401"/>
                  </a:ext>
                </a:extLst>
              </a:tr>
              <a:tr h="162864">
                <a:tc>
                  <a:txBody>
                    <a:bodyPr/>
                    <a:lstStyle/>
                    <a:p>
                      <a:pPr algn="ctr" fontAlgn="b"/>
                      <a:r>
                        <a:rPr lang="en-US" sz="1000" b="0" i="0" u="none" strike="noStrike">
                          <a:solidFill>
                            <a:srgbClr val="000000"/>
                          </a:solidFill>
                          <a:effectLst/>
                          <a:latin typeface="Calibri" panose="020F0502020204030204" pitchFamily="34" charset="0"/>
                        </a:rPr>
                        <a:t>16</a:t>
                      </a:r>
                    </a:p>
                  </a:txBody>
                  <a:tcPr marL="0" marR="0" marT="0" marB="0" anchor="b">
                    <a:lnL w="12700" cap="flat" cmpd="sng" algn="ctr">
                      <a:solidFill>
                        <a:schemeClr val="tx1"/>
                      </a:solidFill>
                      <a:prstDash val="solid"/>
                      <a:round/>
                      <a:headEnd type="none" w="med" len="med"/>
                      <a:tailEnd type="none" w="med" len="med"/>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St. Joseph's Healthcare System</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a:solidFill>
                            <a:srgbClr val="000000"/>
                          </a:solidFill>
                          <a:effectLst/>
                          <a:latin typeface="Calibri" panose="020F0502020204030204" pitchFamily="34" charset="0"/>
                        </a:rPr>
                        <a:t>2016</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   246,845 </a:t>
                      </a:r>
                    </a:p>
                  </a:txBody>
                  <a:tcPr marL="0" marR="0" marT="0" marB="0">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8/24/2016</a:t>
                      </a:r>
                    </a:p>
                  </a:txBody>
                  <a:tcPr marL="0" marR="0" marT="0" marB="0" anchor="b">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8/17/2016</a:t>
                      </a:r>
                    </a:p>
                  </a:txBody>
                  <a:tcPr marL="0" marR="0" marT="0" marB="0" anchor="b">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Baa3/BBB-/NR</a:t>
                      </a:r>
                    </a:p>
                  </a:txBody>
                  <a:tcPr marL="0" marR="0" marT="0" marB="0" anchor="b">
                    <a:lnL>
                      <a:noFill/>
                    </a:lnL>
                    <a:lnR>
                      <a:noFill/>
                    </a:lnR>
                    <a:lnT>
                      <a:noFill/>
                    </a:lnT>
                    <a:lnB>
                      <a:noFill/>
                    </a:lnB>
                    <a:solidFill>
                      <a:srgbClr val="AEAAAA"/>
                    </a:solidFill>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AEAAAA"/>
                    </a:solidFill>
                  </a:tcPr>
                </a:tc>
                <a:tc>
                  <a:txBody>
                    <a:bodyPr/>
                    <a:lstStyle/>
                    <a:p>
                      <a:pPr algn="r" fontAlgn="b"/>
                      <a:r>
                        <a:rPr lang="en-US" sz="1000" b="0" i="0" u="none" strike="noStrike" dirty="0">
                          <a:solidFill>
                            <a:srgbClr val="000000"/>
                          </a:solidFill>
                          <a:effectLst/>
                          <a:latin typeface="Calibri" panose="020F0502020204030204" pitchFamily="34" charset="0"/>
                        </a:rPr>
                        <a:t>0.18%</a:t>
                      </a:r>
                    </a:p>
                  </a:txBody>
                  <a:tcPr marL="0" marR="0" marT="0" marB="0" anchor="b">
                    <a:lnL>
                      <a:noFill/>
                    </a:lnL>
                    <a:lnR>
                      <a:noFill/>
                    </a:lnR>
                    <a:lnT>
                      <a:noFill/>
                    </a:lnT>
                    <a:lnB>
                      <a:noFill/>
                    </a:lnB>
                    <a:solidFill>
                      <a:srgbClr val="AEAAAA"/>
                    </a:solidFill>
                  </a:tcPr>
                </a:tc>
                <a:tc>
                  <a:txBody>
                    <a:bodyPr/>
                    <a:lstStyle/>
                    <a:p>
                      <a:pPr algn="r" fontAlgn="b"/>
                      <a:r>
                        <a:rPr lang="en-US" sz="1050" b="0" i="0" u="none" strike="noStrike" dirty="0">
                          <a:solidFill>
                            <a:srgbClr val="000000"/>
                          </a:solidFill>
                          <a:effectLst/>
                          <a:latin typeface="Calibri" panose="020F0502020204030204" pitchFamily="34" charset="0"/>
                        </a:rPr>
                        <a:t>                  8,845,114 </a:t>
                      </a:r>
                    </a:p>
                  </a:txBody>
                  <a:tcPr marL="0" marR="0" marT="0" marB="0" anchor="b">
                    <a:lnL>
                      <a:noFill/>
                    </a:lnL>
                    <a:lnR w="12700" cap="flat" cmpd="sng" algn="ctr">
                      <a:solidFill>
                        <a:schemeClr val="tx1"/>
                      </a:solidFill>
                      <a:prstDash val="solid"/>
                      <a:round/>
                      <a:headEnd type="none" w="med" len="med"/>
                      <a:tailEnd type="none" w="med" len="med"/>
                    </a:lnR>
                    <a:lnT>
                      <a:noFill/>
                    </a:lnT>
                    <a:lnB>
                      <a:noFill/>
                    </a:lnB>
                    <a:solidFill>
                      <a:srgbClr val="AEAAAA"/>
                    </a:solidFill>
                  </a:tcPr>
                </a:tc>
                <a:extLst>
                  <a:ext uri="{0D108BD9-81ED-4DB2-BD59-A6C34878D82A}">
                    <a16:rowId xmlns:a16="http://schemas.microsoft.com/office/drawing/2014/main" val="614475261"/>
                  </a:ext>
                </a:extLst>
              </a:tr>
              <a:tr h="162864">
                <a:tc>
                  <a:txBody>
                    <a:bodyPr/>
                    <a:lstStyle/>
                    <a:p>
                      <a:pPr algn="ctr" fontAlgn="b"/>
                      <a:r>
                        <a:rPr lang="en-US" sz="1000" b="0" i="0" u="none" strike="noStrike">
                          <a:solidFill>
                            <a:srgbClr val="000000"/>
                          </a:solidFill>
                          <a:effectLst/>
                          <a:latin typeface="Calibri" panose="020F0502020204030204" pitchFamily="34" charset="0"/>
                        </a:rPr>
                        <a:t>17</a:t>
                      </a:r>
                    </a:p>
                  </a:txBody>
                  <a:tcPr marL="0" marR="0"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Trinitas Regional Medical Center</a:t>
                      </a:r>
                    </a:p>
                  </a:txBody>
                  <a:tcPr marL="0" marR="0" marT="0" marB="0" anchor="b">
                    <a:lnL>
                      <a:noFill/>
                    </a:lnL>
                    <a:lnR>
                      <a:noFill/>
                    </a:lnR>
                    <a:lnT>
                      <a:noFill/>
                    </a:lnT>
                    <a:lnB>
                      <a:noFill/>
                    </a:lnB>
                  </a:tcPr>
                </a:tc>
                <a:tc>
                  <a:txBody>
                    <a:bodyPr/>
                    <a:lstStyle/>
                    <a:p>
                      <a:pPr algn="ctr" fontAlgn="t"/>
                      <a:r>
                        <a:rPr lang="en-US" sz="1000" b="0" i="0" u="none" strike="noStrike">
                          <a:solidFill>
                            <a:srgbClr val="000000"/>
                          </a:solidFill>
                          <a:effectLst/>
                          <a:latin typeface="Calibri" panose="020F0502020204030204" pitchFamily="34" charset="0"/>
                        </a:rPr>
                        <a:t>2016A</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13,810 </a:t>
                      </a:r>
                    </a:p>
                  </a:txBody>
                  <a:tcPr marL="0" marR="0" marT="0" marB="0">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10/5/2016</a:t>
                      </a: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9/16/2016</a:t>
                      </a:r>
                    </a:p>
                  </a:txBody>
                  <a:tcPr marL="0" marR="0" marT="0" marB="0" anchor="b">
                    <a:lnL>
                      <a:noFill/>
                    </a:lnL>
                    <a:lnR>
                      <a:noFill/>
                    </a:lnR>
                    <a:lnT>
                      <a:noFill/>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Baa2/BBB/NR</a:t>
                      </a: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rgbClr val="000000"/>
                          </a:solidFill>
                          <a:effectLst/>
                          <a:latin typeface="Calibri" panose="020F0502020204030204" pitchFamily="34" charset="0"/>
                        </a:rPr>
                        <a:t>0.18%</a:t>
                      </a:r>
                    </a:p>
                  </a:txBody>
                  <a:tcPr marL="0" marR="0" marT="0" marB="0" anchor="b">
                    <a:lnL>
                      <a:noFill/>
                    </a:lnL>
                    <a:lnR>
                      <a:noFill/>
                    </a:lnR>
                    <a:lnT>
                      <a:noFill/>
                    </a:lnT>
                    <a:lnB>
                      <a:noFill/>
                    </a:lnB>
                  </a:tcPr>
                </a:tc>
                <a:tc>
                  <a:txBody>
                    <a:bodyPr/>
                    <a:lstStyle/>
                    <a:p>
                      <a:pPr algn="r" fontAlgn="b"/>
                      <a:r>
                        <a:rPr lang="en-US" sz="1050" b="0" i="0" u="none" strike="noStrike" dirty="0">
                          <a:solidFill>
                            <a:srgbClr val="000000"/>
                          </a:solidFill>
                          <a:effectLst/>
                          <a:latin typeface="Calibri" panose="020F0502020204030204" pitchFamily="34" charset="0"/>
                        </a:rPr>
                        <a:t>                      207,981 </a:t>
                      </a:r>
                    </a:p>
                  </a:txBody>
                  <a:tcPr marL="0" marR="0" marT="0" marB="0" anchor="b">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519619387"/>
                  </a:ext>
                </a:extLst>
              </a:tr>
              <a:tr h="162864">
                <a:tc>
                  <a:txBody>
                    <a:bodyPr/>
                    <a:lstStyle/>
                    <a:p>
                      <a:pPr algn="ctr" fontAlgn="b"/>
                      <a:r>
                        <a:rPr lang="en-US" sz="1000" b="0" i="0" u="none" strike="noStrike">
                          <a:solidFill>
                            <a:srgbClr val="000000"/>
                          </a:solidFill>
                          <a:effectLst/>
                          <a:latin typeface="Calibri" panose="020F0502020204030204" pitchFamily="34" charset="0"/>
                        </a:rPr>
                        <a:t>18</a:t>
                      </a:r>
                    </a:p>
                  </a:txBody>
                  <a:tcPr marL="0" marR="0" marT="0" marB="0" anchor="b">
                    <a:lnL w="12700" cap="flat" cmpd="sng" algn="ctr">
                      <a:solidFill>
                        <a:schemeClr val="tx1"/>
                      </a:solidFill>
                      <a:prstDash val="solid"/>
                      <a:round/>
                      <a:headEnd type="none" w="med" len="med"/>
                      <a:tailEnd type="none" w="med" len="med"/>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Trinitas Regional Medical Center</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a:solidFill>
                            <a:srgbClr val="000000"/>
                          </a:solidFill>
                          <a:effectLst/>
                          <a:latin typeface="Calibri" panose="020F0502020204030204" pitchFamily="34" charset="0"/>
                        </a:rPr>
                        <a:t>2017A</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      82,970 </a:t>
                      </a:r>
                    </a:p>
                  </a:txBody>
                  <a:tcPr marL="0" marR="0" marT="0" marB="0">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4/3/2017</a:t>
                      </a:r>
                    </a:p>
                  </a:txBody>
                  <a:tcPr marL="0" marR="0" marT="0" marB="0" anchor="b">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9/16/2016</a:t>
                      </a:r>
                    </a:p>
                  </a:txBody>
                  <a:tcPr marL="0" marR="0" marT="0" marB="0" anchor="b">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Baa2/BBB/NR</a:t>
                      </a:r>
                    </a:p>
                  </a:txBody>
                  <a:tcPr marL="0" marR="0" marT="0" marB="0" anchor="b">
                    <a:lnL>
                      <a:noFill/>
                    </a:lnL>
                    <a:lnR>
                      <a:noFill/>
                    </a:lnR>
                    <a:lnT>
                      <a:noFill/>
                    </a:lnT>
                    <a:lnB>
                      <a:noFill/>
                    </a:lnB>
                    <a:solidFill>
                      <a:srgbClr val="AEAAAA"/>
                    </a:solidFill>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AEAAAA"/>
                    </a:solidFill>
                  </a:tcPr>
                </a:tc>
                <a:tc>
                  <a:txBody>
                    <a:bodyPr/>
                    <a:lstStyle/>
                    <a:p>
                      <a:pPr algn="r" fontAlgn="b"/>
                      <a:r>
                        <a:rPr lang="en-US" sz="1000" b="0" i="0" u="none" strike="noStrike" dirty="0">
                          <a:solidFill>
                            <a:srgbClr val="C00000"/>
                          </a:solidFill>
                          <a:effectLst/>
                          <a:latin typeface="Calibri" panose="020F0502020204030204" pitchFamily="34" charset="0"/>
                        </a:rPr>
                        <a:t>(0.15%)</a:t>
                      </a:r>
                    </a:p>
                  </a:txBody>
                  <a:tcPr marL="0" marR="0" marT="0" marB="0" anchor="b">
                    <a:lnL>
                      <a:noFill/>
                    </a:lnL>
                    <a:lnR>
                      <a:noFill/>
                    </a:lnR>
                    <a:lnT>
                      <a:noFill/>
                    </a:lnT>
                    <a:lnB>
                      <a:noFill/>
                    </a:lnB>
                    <a:solidFill>
                      <a:srgbClr val="AEAAAA"/>
                    </a:solidFill>
                  </a:tcPr>
                </a:tc>
                <a:tc>
                  <a:txBody>
                    <a:bodyPr/>
                    <a:lstStyle/>
                    <a:p>
                      <a:pPr algn="r" fontAlgn="b"/>
                      <a:r>
                        <a:rPr lang="en-US" sz="1050" b="0" i="0" u="none" strike="noStrike" dirty="0">
                          <a:solidFill>
                            <a:srgbClr val="C00000"/>
                          </a:solidFill>
                          <a:effectLst/>
                          <a:latin typeface="Calibri" panose="020F0502020204030204" pitchFamily="34" charset="0"/>
                        </a:rPr>
                        <a:t>(970,721)</a:t>
                      </a:r>
                    </a:p>
                  </a:txBody>
                  <a:tcPr marL="0" marR="0" marT="0" marB="0" anchor="b">
                    <a:lnL>
                      <a:noFill/>
                    </a:lnL>
                    <a:lnR w="12700" cap="flat" cmpd="sng" algn="ctr">
                      <a:solidFill>
                        <a:schemeClr val="tx1"/>
                      </a:solidFill>
                      <a:prstDash val="solid"/>
                      <a:round/>
                      <a:headEnd type="none" w="med" len="med"/>
                      <a:tailEnd type="none" w="med" len="med"/>
                    </a:lnR>
                    <a:lnT>
                      <a:noFill/>
                    </a:lnT>
                    <a:lnB>
                      <a:noFill/>
                    </a:lnB>
                    <a:solidFill>
                      <a:srgbClr val="AEAAAA"/>
                    </a:solidFill>
                  </a:tcPr>
                </a:tc>
                <a:extLst>
                  <a:ext uri="{0D108BD9-81ED-4DB2-BD59-A6C34878D82A}">
                    <a16:rowId xmlns:a16="http://schemas.microsoft.com/office/drawing/2014/main" val="3838456699"/>
                  </a:ext>
                </a:extLst>
              </a:tr>
              <a:tr h="162864">
                <a:tc>
                  <a:txBody>
                    <a:bodyPr/>
                    <a:lstStyle/>
                    <a:p>
                      <a:pPr algn="ctr" fontAlgn="b"/>
                      <a:r>
                        <a:rPr lang="en-US" sz="1000" b="0" i="0" u="none" strike="noStrike">
                          <a:solidFill>
                            <a:srgbClr val="000000"/>
                          </a:solidFill>
                          <a:effectLst/>
                          <a:latin typeface="Calibri" panose="020F0502020204030204" pitchFamily="34" charset="0"/>
                        </a:rPr>
                        <a:t>19</a:t>
                      </a:r>
                    </a:p>
                  </a:txBody>
                  <a:tcPr marL="0" marR="0"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AHS Hospital</a:t>
                      </a:r>
                    </a:p>
                  </a:txBody>
                  <a:tcPr marL="0" marR="0" marT="0" marB="0" anchor="b">
                    <a:lnL>
                      <a:noFill/>
                    </a:lnL>
                    <a:lnR>
                      <a:noFill/>
                    </a:lnR>
                    <a:lnT>
                      <a:noFill/>
                    </a:lnT>
                    <a:lnB>
                      <a:noFill/>
                    </a:lnB>
                  </a:tcPr>
                </a:tc>
                <a:tc>
                  <a:txBody>
                    <a:bodyPr/>
                    <a:lstStyle/>
                    <a:p>
                      <a:pPr algn="ctr" fontAlgn="t"/>
                      <a:r>
                        <a:rPr lang="en-US" sz="1000" b="0" i="0" u="none" strike="noStrike">
                          <a:solidFill>
                            <a:srgbClr val="000000"/>
                          </a:solidFill>
                          <a:effectLst/>
                          <a:latin typeface="Calibri" panose="020F0502020204030204" pitchFamily="34" charset="0"/>
                        </a:rPr>
                        <a:t>2016</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224,800 </a:t>
                      </a:r>
                    </a:p>
                  </a:txBody>
                  <a:tcPr marL="0" marR="0" marT="0" marB="0">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10/6/2016</a:t>
                      </a: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9/21/2016</a:t>
                      </a: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A1/AA-/NR</a:t>
                      </a: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rgbClr val="000000"/>
                          </a:solidFill>
                          <a:effectLst/>
                          <a:latin typeface="Calibri" panose="020F0502020204030204" pitchFamily="34" charset="0"/>
                        </a:rPr>
                        <a:t>0.17%</a:t>
                      </a:r>
                    </a:p>
                  </a:txBody>
                  <a:tcPr marL="0" marR="0" marT="0" marB="0" anchor="b">
                    <a:lnL>
                      <a:noFill/>
                    </a:lnL>
                    <a:lnR>
                      <a:noFill/>
                    </a:lnR>
                    <a:lnT>
                      <a:noFill/>
                    </a:lnT>
                    <a:lnB>
                      <a:noFill/>
                    </a:lnB>
                  </a:tcPr>
                </a:tc>
                <a:tc>
                  <a:txBody>
                    <a:bodyPr/>
                    <a:lstStyle/>
                    <a:p>
                      <a:pPr algn="r" fontAlgn="b"/>
                      <a:r>
                        <a:rPr lang="en-US" sz="1050" b="0" i="0" u="none" strike="noStrike" dirty="0">
                          <a:solidFill>
                            <a:srgbClr val="000000"/>
                          </a:solidFill>
                          <a:effectLst/>
                          <a:latin typeface="Calibri" panose="020F0502020204030204" pitchFamily="34" charset="0"/>
                        </a:rPr>
                        <a:t>                  5,585,768 </a:t>
                      </a:r>
                    </a:p>
                  </a:txBody>
                  <a:tcPr marL="0" marR="0" marT="0" marB="0" anchor="b">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965760362"/>
                  </a:ext>
                </a:extLst>
              </a:tr>
              <a:tr h="162864">
                <a:tc>
                  <a:txBody>
                    <a:bodyPr/>
                    <a:lstStyle/>
                    <a:p>
                      <a:pPr algn="ctr" fontAlgn="b"/>
                      <a:r>
                        <a:rPr lang="en-US" sz="1000" b="0" i="0" u="none" strike="noStrike">
                          <a:solidFill>
                            <a:srgbClr val="000000"/>
                          </a:solidFill>
                          <a:effectLst/>
                          <a:latin typeface="Calibri" panose="020F0502020204030204" pitchFamily="34" charset="0"/>
                        </a:rPr>
                        <a:t>20</a:t>
                      </a:r>
                    </a:p>
                  </a:txBody>
                  <a:tcPr marL="0" marR="0" marT="0" marB="0" anchor="b">
                    <a:lnL w="12700" cap="flat" cmpd="sng" algn="ctr">
                      <a:solidFill>
                        <a:schemeClr val="tx1"/>
                      </a:solidFill>
                      <a:prstDash val="solid"/>
                      <a:round/>
                      <a:headEnd type="none" w="med" len="med"/>
                      <a:tailEnd type="none" w="med" len="med"/>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RWJ Barnabas Health</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a:solidFill>
                            <a:srgbClr val="000000"/>
                          </a:solidFill>
                          <a:effectLst/>
                          <a:latin typeface="Calibri" panose="020F0502020204030204" pitchFamily="34" charset="0"/>
                        </a:rPr>
                        <a:t>2016A</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   679,135 </a:t>
                      </a:r>
                    </a:p>
                  </a:txBody>
                  <a:tcPr marL="0" marR="0" marT="0" marB="0">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11/2/2016</a:t>
                      </a:r>
                    </a:p>
                  </a:txBody>
                  <a:tcPr marL="0" marR="0" marT="0" marB="0" anchor="b">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10/20/2016</a:t>
                      </a:r>
                    </a:p>
                  </a:txBody>
                  <a:tcPr marL="0" marR="0" marT="0" marB="0" anchor="b">
                    <a:lnL>
                      <a:noFill/>
                    </a:lnL>
                    <a:lnR>
                      <a:noFill/>
                    </a:lnR>
                    <a:lnT>
                      <a:noFill/>
                    </a:lnT>
                    <a:lnB>
                      <a:noFill/>
                    </a:lnB>
                    <a:solidFill>
                      <a:srgbClr val="AEAAAA"/>
                    </a:solidFill>
                  </a:tcPr>
                </a:tc>
                <a:tc>
                  <a:txBody>
                    <a:bodyPr/>
                    <a:lstStyle/>
                    <a:p>
                      <a:pPr algn="ctr" fontAlgn="b"/>
                      <a:r>
                        <a:rPr lang="en-US" sz="1000" b="0" i="0" u="none" strike="noStrike" dirty="0">
                          <a:solidFill>
                            <a:srgbClr val="000000"/>
                          </a:solidFill>
                          <a:effectLst/>
                          <a:latin typeface="Calibri" panose="020F0502020204030204" pitchFamily="34" charset="0"/>
                        </a:rPr>
                        <a:t>A1/A+/NR</a:t>
                      </a:r>
                    </a:p>
                  </a:txBody>
                  <a:tcPr marL="0" marR="0" marT="0" marB="0" anchor="b">
                    <a:lnL>
                      <a:noFill/>
                    </a:lnL>
                    <a:lnR>
                      <a:noFill/>
                    </a:lnR>
                    <a:lnT>
                      <a:noFill/>
                    </a:lnT>
                    <a:lnB>
                      <a:noFill/>
                    </a:lnB>
                    <a:solidFill>
                      <a:srgbClr val="AEAAAA"/>
                    </a:solidFill>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AEAAAA"/>
                    </a:solidFill>
                  </a:tcPr>
                </a:tc>
                <a:tc>
                  <a:txBody>
                    <a:bodyPr/>
                    <a:lstStyle/>
                    <a:p>
                      <a:pPr algn="r" fontAlgn="b"/>
                      <a:r>
                        <a:rPr lang="en-US" sz="1000" b="0" i="0" u="none" strike="noStrike" dirty="0">
                          <a:solidFill>
                            <a:srgbClr val="C00000"/>
                          </a:solidFill>
                          <a:effectLst/>
                          <a:latin typeface="Calibri" panose="020F0502020204030204" pitchFamily="34" charset="0"/>
                        </a:rPr>
                        <a:t>(0.05%)</a:t>
                      </a:r>
                    </a:p>
                  </a:txBody>
                  <a:tcPr marL="0" marR="0" marT="0" marB="0" anchor="b">
                    <a:lnL>
                      <a:noFill/>
                    </a:lnL>
                    <a:lnR>
                      <a:noFill/>
                    </a:lnR>
                    <a:lnT>
                      <a:noFill/>
                    </a:lnT>
                    <a:lnB>
                      <a:noFill/>
                    </a:lnB>
                    <a:solidFill>
                      <a:srgbClr val="AEAAAA"/>
                    </a:solidFill>
                  </a:tcPr>
                </a:tc>
                <a:tc>
                  <a:txBody>
                    <a:bodyPr/>
                    <a:lstStyle/>
                    <a:p>
                      <a:pPr algn="r" fontAlgn="b"/>
                      <a:r>
                        <a:rPr lang="en-US" sz="1050" b="0" i="0" u="none" strike="noStrike" dirty="0">
                          <a:solidFill>
                            <a:srgbClr val="C00000"/>
                          </a:solidFill>
                          <a:effectLst/>
                          <a:latin typeface="Calibri" panose="020F0502020204030204" pitchFamily="34" charset="0"/>
                        </a:rPr>
                        <a:t>                (6,684,864)</a:t>
                      </a:r>
                    </a:p>
                  </a:txBody>
                  <a:tcPr marL="0" marR="0" marT="0" marB="0" anchor="b">
                    <a:lnL>
                      <a:noFill/>
                    </a:lnL>
                    <a:lnR w="12700" cap="flat" cmpd="sng" algn="ctr">
                      <a:solidFill>
                        <a:schemeClr val="tx1"/>
                      </a:solidFill>
                      <a:prstDash val="solid"/>
                      <a:round/>
                      <a:headEnd type="none" w="med" len="med"/>
                      <a:tailEnd type="none" w="med" len="med"/>
                    </a:lnR>
                    <a:lnT>
                      <a:noFill/>
                    </a:lnT>
                    <a:lnB>
                      <a:noFill/>
                    </a:lnB>
                    <a:solidFill>
                      <a:srgbClr val="AEAAAA"/>
                    </a:solidFill>
                  </a:tcPr>
                </a:tc>
                <a:extLst>
                  <a:ext uri="{0D108BD9-81ED-4DB2-BD59-A6C34878D82A}">
                    <a16:rowId xmlns:a16="http://schemas.microsoft.com/office/drawing/2014/main" val="2523438535"/>
                  </a:ext>
                </a:extLst>
              </a:tr>
              <a:tr h="162864">
                <a:tc>
                  <a:txBody>
                    <a:bodyPr/>
                    <a:lstStyle/>
                    <a:p>
                      <a:pPr algn="ctr" fontAlgn="b"/>
                      <a:r>
                        <a:rPr lang="en-US" sz="1000" b="0" i="0" u="none" strike="noStrike">
                          <a:solidFill>
                            <a:srgbClr val="000000"/>
                          </a:solidFill>
                          <a:effectLst/>
                          <a:latin typeface="Calibri" panose="020F0502020204030204" pitchFamily="34" charset="0"/>
                        </a:rPr>
                        <a:t>21</a:t>
                      </a:r>
                    </a:p>
                  </a:txBody>
                  <a:tcPr marL="0" marR="0"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Hackensack Meridian</a:t>
                      </a:r>
                    </a:p>
                  </a:txBody>
                  <a:tcPr marL="0" marR="0" marT="0" marB="0" anchor="b">
                    <a:lnL>
                      <a:noFill/>
                    </a:lnL>
                    <a:lnR>
                      <a:noFill/>
                    </a:lnR>
                    <a:lnT>
                      <a:noFill/>
                    </a:lnT>
                    <a:lnB>
                      <a:noFill/>
                    </a:lnB>
                  </a:tcPr>
                </a:tc>
                <a:tc>
                  <a:txBody>
                    <a:bodyPr/>
                    <a:lstStyle/>
                    <a:p>
                      <a:pPr algn="ctr" fontAlgn="t"/>
                      <a:r>
                        <a:rPr lang="en-US" sz="1000" b="0" i="0" u="none" strike="noStrike">
                          <a:solidFill>
                            <a:srgbClr val="000000"/>
                          </a:solidFill>
                          <a:effectLst/>
                          <a:latin typeface="Calibri" panose="020F0502020204030204" pitchFamily="34" charset="0"/>
                        </a:rPr>
                        <a:t>2017A</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588,790 </a:t>
                      </a:r>
                    </a:p>
                  </a:txBody>
                  <a:tcPr marL="0" marR="0" marT="0" marB="0">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4/20/2017</a:t>
                      </a: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4/6/2017</a:t>
                      </a: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NR/A+/AA-</a:t>
                      </a: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rgbClr val="000000"/>
                          </a:solidFill>
                          <a:effectLst/>
                          <a:latin typeface="Calibri" panose="020F0502020204030204" pitchFamily="34" charset="0"/>
                        </a:rPr>
                        <a:t>0.11%</a:t>
                      </a:r>
                    </a:p>
                  </a:txBody>
                  <a:tcPr marL="0" marR="0" marT="0" marB="0" anchor="b">
                    <a:lnL>
                      <a:noFill/>
                    </a:lnL>
                    <a:lnR>
                      <a:noFill/>
                    </a:lnR>
                    <a:lnT>
                      <a:noFill/>
                    </a:lnT>
                    <a:lnB>
                      <a:noFill/>
                    </a:lnB>
                  </a:tcPr>
                </a:tc>
                <a:tc>
                  <a:txBody>
                    <a:bodyPr/>
                    <a:lstStyle/>
                    <a:p>
                      <a:pPr algn="r" fontAlgn="b"/>
                      <a:r>
                        <a:rPr lang="en-US" sz="1050" b="0" i="0" u="none" strike="noStrike" dirty="0">
                          <a:solidFill>
                            <a:srgbClr val="000000"/>
                          </a:solidFill>
                          <a:effectLst/>
                          <a:latin typeface="Calibri" panose="020F0502020204030204" pitchFamily="34" charset="0"/>
                        </a:rPr>
                        <a:t>                12,090,909 </a:t>
                      </a:r>
                    </a:p>
                  </a:txBody>
                  <a:tcPr marL="0" marR="0" marT="0" marB="0" anchor="b">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903402945"/>
                  </a:ext>
                </a:extLst>
              </a:tr>
              <a:tr h="162864">
                <a:tc>
                  <a:txBody>
                    <a:bodyPr/>
                    <a:lstStyle/>
                    <a:p>
                      <a:pPr algn="ctr" fontAlgn="b"/>
                      <a:r>
                        <a:rPr lang="en-US" sz="1000" b="0" i="0" u="none" strike="noStrike">
                          <a:solidFill>
                            <a:srgbClr val="000000"/>
                          </a:solidFill>
                          <a:effectLst/>
                          <a:latin typeface="Calibri" panose="020F0502020204030204" pitchFamily="34" charset="0"/>
                        </a:rPr>
                        <a:t>22</a:t>
                      </a:r>
                    </a:p>
                  </a:txBody>
                  <a:tcPr marL="0" marR="0" marT="0" marB="0" anchor="b">
                    <a:lnL w="12700" cap="flat" cmpd="sng" algn="ctr">
                      <a:solidFill>
                        <a:schemeClr val="tx1"/>
                      </a:solidFill>
                      <a:prstDash val="solid"/>
                      <a:round/>
                      <a:headEnd type="none" w="med" len="med"/>
                      <a:tailEnd type="none" w="med" len="med"/>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Inspira Health</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a:solidFill>
                            <a:srgbClr val="000000"/>
                          </a:solidFill>
                          <a:effectLst/>
                          <a:latin typeface="Calibri" panose="020F0502020204030204" pitchFamily="34" charset="0"/>
                        </a:rPr>
                        <a:t>2017A</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   265,000 </a:t>
                      </a:r>
                    </a:p>
                  </a:txBody>
                  <a:tcPr marL="0" marR="0" marT="0" marB="0">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8/17/2017</a:t>
                      </a:r>
                    </a:p>
                  </a:txBody>
                  <a:tcPr marL="0" marR="0" marT="0" marB="0" anchor="b">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8/3/2017</a:t>
                      </a:r>
                    </a:p>
                  </a:txBody>
                  <a:tcPr marL="0" marR="0" marT="0" marB="0" anchor="b">
                    <a:lnL>
                      <a:noFill/>
                    </a:lnL>
                    <a:lnR>
                      <a:noFill/>
                    </a:lnR>
                    <a:lnT>
                      <a:noFill/>
                    </a:lnT>
                    <a:lnB>
                      <a:noFill/>
                    </a:lnB>
                    <a:solidFill>
                      <a:srgbClr val="AEAAAA"/>
                    </a:solidFill>
                  </a:tcPr>
                </a:tc>
                <a:tc>
                  <a:txBody>
                    <a:bodyPr/>
                    <a:lstStyle/>
                    <a:p>
                      <a:pPr algn="ctr" fontAlgn="b"/>
                      <a:r>
                        <a:rPr lang="en-US" sz="1000" b="0" i="0" u="none" strike="noStrike" dirty="0">
                          <a:solidFill>
                            <a:srgbClr val="000000"/>
                          </a:solidFill>
                          <a:effectLst/>
                          <a:latin typeface="Calibri" panose="020F0502020204030204" pitchFamily="34" charset="0"/>
                        </a:rPr>
                        <a:t>A2/NR/A</a:t>
                      </a:r>
                    </a:p>
                  </a:txBody>
                  <a:tcPr marL="0" marR="0" marT="0" marB="0" anchor="b">
                    <a:lnL>
                      <a:noFill/>
                    </a:lnL>
                    <a:lnR>
                      <a:noFill/>
                    </a:lnR>
                    <a:lnT>
                      <a:noFill/>
                    </a:lnT>
                    <a:lnB>
                      <a:noFill/>
                    </a:lnB>
                    <a:solidFill>
                      <a:srgbClr val="AEAAAA"/>
                    </a:solidFill>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AEAAAA"/>
                    </a:solidFill>
                  </a:tcPr>
                </a:tc>
                <a:tc>
                  <a:txBody>
                    <a:bodyPr/>
                    <a:lstStyle/>
                    <a:p>
                      <a:pPr algn="r" fontAlgn="b"/>
                      <a:r>
                        <a:rPr lang="en-US" sz="1000" b="0" i="0" u="none" strike="noStrike" dirty="0">
                          <a:solidFill>
                            <a:srgbClr val="000000"/>
                          </a:solidFill>
                          <a:effectLst/>
                          <a:latin typeface="Calibri" panose="020F0502020204030204" pitchFamily="34" charset="0"/>
                        </a:rPr>
                        <a:t>0.21%</a:t>
                      </a:r>
                    </a:p>
                  </a:txBody>
                  <a:tcPr marL="0" marR="0" marT="0" marB="0" anchor="b">
                    <a:lnL>
                      <a:noFill/>
                    </a:lnL>
                    <a:lnR>
                      <a:noFill/>
                    </a:lnR>
                    <a:lnT>
                      <a:noFill/>
                    </a:lnT>
                    <a:lnB>
                      <a:noFill/>
                    </a:lnB>
                    <a:solidFill>
                      <a:srgbClr val="AEAAAA"/>
                    </a:solidFill>
                  </a:tcPr>
                </a:tc>
                <a:tc>
                  <a:txBody>
                    <a:bodyPr/>
                    <a:lstStyle/>
                    <a:p>
                      <a:pPr algn="r" fontAlgn="b"/>
                      <a:r>
                        <a:rPr lang="en-US" sz="1050" b="0" i="0" u="none" strike="noStrike" dirty="0">
                          <a:solidFill>
                            <a:srgbClr val="000000"/>
                          </a:solidFill>
                          <a:effectLst/>
                          <a:latin typeface="Calibri" panose="020F0502020204030204" pitchFamily="34" charset="0"/>
                        </a:rPr>
                        <a:t>                12,169,622 </a:t>
                      </a:r>
                    </a:p>
                  </a:txBody>
                  <a:tcPr marL="0" marR="0" marT="0" marB="0" anchor="b">
                    <a:lnL>
                      <a:noFill/>
                    </a:lnL>
                    <a:lnR w="12700" cap="flat" cmpd="sng" algn="ctr">
                      <a:solidFill>
                        <a:schemeClr val="tx1"/>
                      </a:solidFill>
                      <a:prstDash val="solid"/>
                      <a:round/>
                      <a:headEnd type="none" w="med" len="med"/>
                      <a:tailEnd type="none" w="med" len="med"/>
                    </a:lnR>
                    <a:lnT>
                      <a:noFill/>
                    </a:lnT>
                    <a:lnB>
                      <a:noFill/>
                    </a:lnB>
                    <a:solidFill>
                      <a:srgbClr val="AEAAAA"/>
                    </a:solidFill>
                  </a:tcPr>
                </a:tc>
                <a:extLst>
                  <a:ext uri="{0D108BD9-81ED-4DB2-BD59-A6C34878D82A}">
                    <a16:rowId xmlns:a16="http://schemas.microsoft.com/office/drawing/2014/main" val="4087581424"/>
                  </a:ext>
                </a:extLst>
              </a:tr>
              <a:tr h="162864">
                <a:tc>
                  <a:txBody>
                    <a:bodyPr/>
                    <a:lstStyle/>
                    <a:p>
                      <a:pPr algn="ctr" fontAlgn="b"/>
                      <a:r>
                        <a:rPr lang="en-US" sz="1000" b="0" i="0" u="none" strike="noStrike">
                          <a:solidFill>
                            <a:srgbClr val="000000"/>
                          </a:solidFill>
                          <a:effectLst/>
                          <a:latin typeface="Calibri" panose="020F0502020204030204" pitchFamily="34" charset="0"/>
                        </a:rPr>
                        <a:t>23</a:t>
                      </a:r>
                    </a:p>
                  </a:txBody>
                  <a:tcPr marL="0" marR="0"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State Contract Refunding (HATP)</a:t>
                      </a:r>
                    </a:p>
                  </a:txBody>
                  <a:tcPr marL="0" marR="0" marT="0" marB="0" anchor="b">
                    <a:lnL>
                      <a:noFill/>
                    </a:lnL>
                    <a:lnR>
                      <a:noFill/>
                    </a:lnR>
                    <a:lnT>
                      <a:noFill/>
                    </a:lnT>
                    <a:lnB>
                      <a:noFill/>
                    </a:lnB>
                  </a:tcPr>
                </a:tc>
                <a:tc>
                  <a:txBody>
                    <a:bodyPr/>
                    <a:lstStyle/>
                    <a:p>
                      <a:pPr algn="ctr" fontAlgn="t"/>
                      <a:r>
                        <a:rPr lang="en-US" sz="1000" b="0" i="0" u="none" strike="noStrike">
                          <a:solidFill>
                            <a:srgbClr val="000000"/>
                          </a:solidFill>
                          <a:effectLst/>
                          <a:latin typeface="Calibri" panose="020F0502020204030204" pitchFamily="34" charset="0"/>
                        </a:rPr>
                        <a:t>2017</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170,475 </a:t>
                      </a:r>
                    </a:p>
                  </a:txBody>
                  <a:tcPr marL="0" marR="0" marT="0" marB="0">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12/28/2017</a:t>
                      </a: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12/19/2017</a:t>
                      </a:r>
                    </a:p>
                  </a:txBody>
                  <a:tcPr marL="0" marR="0" marT="0" marB="0" anchor="b">
                    <a:lnL>
                      <a:noFill/>
                    </a:lnL>
                    <a:lnR>
                      <a:noFill/>
                    </a:lnR>
                    <a:lnT>
                      <a:noFill/>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Baa1/BBB+/NR</a:t>
                      </a: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(0.24%)</a:t>
                      </a:r>
                    </a:p>
                  </a:txBody>
                  <a:tcPr marL="0" marR="0" marT="0" marB="0" anchor="b">
                    <a:lnL>
                      <a:noFill/>
                    </a:lnL>
                    <a:lnR>
                      <a:noFill/>
                    </a:lnR>
                    <a:lnT>
                      <a:noFill/>
                    </a:lnT>
                    <a:lnB>
                      <a:noFill/>
                    </a:lnB>
                  </a:tcPr>
                </a:tc>
                <a:tc>
                  <a:txBody>
                    <a:bodyPr/>
                    <a:lstStyle/>
                    <a:p>
                      <a:pPr algn="r" fontAlgn="b"/>
                      <a:r>
                        <a:rPr lang="en-US" sz="1050" b="0" i="0" u="none" strike="noStrike" dirty="0">
                          <a:solidFill>
                            <a:srgbClr val="C00000"/>
                          </a:solidFill>
                          <a:effectLst/>
                          <a:latin typeface="Calibri" panose="020F0502020204030204" pitchFamily="34" charset="0"/>
                        </a:rPr>
                        <a:t>                (5,254,371)</a:t>
                      </a:r>
                    </a:p>
                  </a:txBody>
                  <a:tcPr marL="0" marR="0" marT="0" marB="0" anchor="b">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918858110"/>
                  </a:ext>
                </a:extLst>
              </a:tr>
              <a:tr h="162864">
                <a:tc>
                  <a:txBody>
                    <a:bodyPr/>
                    <a:lstStyle/>
                    <a:p>
                      <a:pPr algn="ctr" fontAlgn="b"/>
                      <a:r>
                        <a:rPr lang="en-US" sz="1000" b="0" i="0" u="none" strike="noStrike">
                          <a:solidFill>
                            <a:srgbClr val="000000"/>
                          </a:solidFill>
                          <a:effectLst/>
                          <a:latin typeface="Calibri" panose="020F0502020204030204" pitchFamily="34" charset="0"/>
                        </a:rPr>
                        <a:t>24</a:t>
                      </a:r>
                    </a:p>
                  </a:txBody>
                  <a:tcPr marL="0" marR="0" marT="0" marB="0" anchor="b">
                    <a:lnL w="12700" cap="flat" cmpd="sng" algn="ctr">
                      <a:solidFill>
                        <a:schemeClr val="tx1"/>
                      </a:solidFill>
                      <a:prstDash val="solid"/>
                      <a:round/>
                      <a:headEnd type="none" w="med" len="med"/>
                      <a:tailEnd type="none" w="med" len="med"/>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RWJ Barnabas Health</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a:solidFill>
                            <a:srgbClr val="000000"/>
                          </a:solidFill>
                          <a:effectLst/>
                          <a:latin typeface="Calibri" panose="020F0502020204030204" pitchFamily="34" charset="0"/>
                        </a:rPr>
                        <a:t>2019A</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      19,250 </a:t>
                      </a:r>
                    </a:p>
                  </a:txBody>
                  <a:tcPr marL="0" marR="0" marT="0" marB="0">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10/30/2019</a:t>
                      </a:r>
                    </a:p>
                  </a:txBody>
                  <a:tcPr marL="0" marR="0" marT="0" marB="0" anchor="b">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10/24/2019</a:t>
                      </a:r>
                    </a:p>
                  </a:txBody>
                  <a:tcPr marL="0" marR="0" marT="0" marB="0" anchor="b">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A1/AA-/NR</a:t>
                      </a:r>
                    </a:p>
                  </a:txBody>
                  <a:tcPr marL="0" marR="0" marT="0" marB="0" anchor="b">
                    <a:lnL>
                      <a:noFill/>
                    </a:lnL>
                    <a:lnR>
                      <a:noFill/>
                    </a:lnR>
                    <a:lnT>
                      <a:noFill/>
                    </a:lnT>
                    <a:lnB>
                      <a:noFill/>
                    </a:lnB>
                    <a:solidFill>
                      <a:srgbClr val="AEAAAA"/>
                    </a:solidFill>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AEAAAA"/>
                    </a:solidFill>
                  </a:tcPr>
                </a:tc>
                <a:tc>
                  <a:txBody>
                    <a:bodyPr/>
                    <a:lstStyle/>
                    <a:p>
                      <a:pPr algn="r" fontAlgn="b"/>
                      <a:r>
                        <a:rPr lang="en-US" sz="1000" b="0" i="0" u="none" strike="noStrike" dirty="0">
                          <a:solidFill>
                            <a:srgbClr val="000000"/>
                          </a:solidFill>
                          <a:effectLst/>
                          <a:latin typeface="Calibri" panose="020F0502020204030204" pitchFamily="34" charset="0"/>
                        </a:rPr>
                        <a:t>0.37%</a:t>
                      </a:r>
                    </a:p>
                  </a:txBody>
                  <a:tcPr marL="0" marR="0" marT="0" marB="0" anchor="b">
                    <a:lnL>
                      <a:noFill/>
                    </a:lnL>
                    <a:lnR>
                      <a:noFill/>
                    </a:lnR>
                    <a:lnT>
                      <a:noFill/>
                    </a:lnT>
                    <a:lnB>
                      <a:noFill/>
                    </a:lnB>
                    <a:solidFill>
                      <a:srgbClr val="AEAAAA"/>
                    </a:solidFill>
                  </a:tcPr>
                </a:tc>
                <a:tc>
                  <a:txBody>
                    <a:bodyPr/>
                    <a:lstStyle/>
                    <a:p>
                      <a:pPr algn="r" fontAlgn="b"/>
                      <a:r>
                        <a:rPr lang="en-US" sz="1050" b="0" i="0" u="none" strike="noStrike" dirty="0">
                          <a:solidFill>
                            <a:srgbClr val="000000"/>
                          </a:solidFill>
                          <a:effectLst/>
                          <a:latin typeface="Calibri" panose="020F0502020204030204" pitchFamily="34" charset="0"/>
                        </a:rPr>
                        <a:t>                      382,744 </a:t>
                      </a:r>
                    </a:p>
                  </a:txBody>
                  <a:tcPr marL="0" marR="0" marT="0" marB="0" anchor="b">
                    <a:lnL>
                      <a:noFill/>
                    </a:lnL>
                    <a:lnR w="12700" cap="flat" cmpd="sng" algn="ctr">
                      <a:solidFill>
                        <a:schemeClr val="tx1"/>
                      </a:solidFill>
                      <a:prstDash val="solid"/>
                      <a:round/>
                      <a:headEnd type="none" w="med" len="med"/>
                      <a:tailEnd type="none" w="med" len="med"/>
                    </a:lnR>
                    <a:lnT>
                      <a:noFill/>
                    </a:lnT>
                    <a:lnB>
                      <a:noFill/>
                    </a:lnB>
                    <a:solidFill>
                      <a:srgbClr val="AEAAAA"/>
                    </a:solidFill>
                  </a:tcPr>
                </a:tc>
                <a:extLst>
                  <a:ext uri="{0D108BD9-81ED-4DB2-BD59-A6C34878D82A}">
                    <a16:rowId xmlns:a16="http://schemas.microsoft.com/office/drawing/2014/main" val="666588356"/>
                  </a:ext>
                </a:extLst>
              </a:tr>
              <a:tr h="162864">
                <a:tc>
                  <a:txBody>
                    <a:bodyPr/>
                    <a:lstStyle/>
                    <a:p>
                      <a:pPr algn="ctr" fontAlgn="b"/>
                      <a:r>
                        <a:rPr lang="en-US" sz="1000" b="0" i="0" u="none" strike="noStrike">
                          <a:solidFill>
                            <a:srgbClr val="000000"/>
                          </a:solidFill>
                          <a:effectLst/>
                          <a:latin typeface="Calibri" panose="020F0502020204030204" pitchFamily="34" charset="0"/>
                        </a:rPr>
                        <a:t>25</a:t>
                      </a:r>
                    </a:p>
                  </a:txBody>
                  <a:tcPr marL="0" marR="0"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RWJ Barnabas Health</a:t>
                      </a:r>
                    </a:p>
                  </a:txBody>
                  <a:tcPr marL="0" marR="0" marT="0" marB="0" anchor="b">
                    <a:lnL>
                      <a:noFill/>
                    </a:lnL>
                    <a:lnR>
                      <a:noFill/>
                    </a:lnR>
                    <a:lnT>
                      <a:noFill/>
                    </a:lnT>
                    <a:lnB>
                      <a:noFill/>
                    </a:lnB>
                  </a:tcPr>
                </a:tc>
                <a:tc>
                  <a:txBody>
                    <a:bodyPr/>
                    <a:lstStyle/>
                    <a:p>
                      <a:pPr algn="ctr" fontAlgn="t"/>
                      <a:r>
                        <a:rPr lang="en-US" sz="1000" b="0" i="0" u="none" strike="noStrike">
                          <a:solidFill>
                            <a:srgbClr val="000000"/>
                          </a:solidFill>
                          <a:effectLst/>
                          <a:latin typeface="Calibri" panose="020F0502020204030204" pitchFamily="34" charset="0"/>
                        </a:rPr>
                        <a:t>2019B-1</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69,725 </a:t>
                      </a:r>
                    </a:p>
                  </a:txBody>
                  <a:tcPr marL="0" marR="0" marT="0" marB="0">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10/30/2019</a:t>
                      </a: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10/24/2019</a:t>
                      </a: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A1/AA-/NR</a:t>
                      </a:r>
                    </a:p>
                  </a:txBody>
                  <a:tcPr marL="0" marR="0" marT="0"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rgbClr val="000000"/>
                          </a:solidFill>
                          <a:effectLst/>
                          <a:latin typeface="Calibri" panose="020F0502020204030204" pitchFamily="34" charset="0"/>
                        </a:rPr>
                        <a:t>0.40%</a:t>
                      </a:r>
                    </a:p>
                  </a:txBody>
                  <a:tcPr marL="0" marR="0" marT="0" marB="0" anchor="b">
                    <a:lnL>
                      <a:noFill/>
                    </a:lnL>
                    <a:lnR>
                      <a:noFill/>
                    </a:lnR>
                    <a:lnT>
                      <a:noFill/>
                    </a:lnT>
                    <a:lnB>
                      <a:noFill/>
                    </a:lnB>
                  </a:tcPr>
                </a:tc>
                <a:tc>
                  <a:txBody>
                    <a:bodyPr/>
                    <a:lstStyle/>
                    <a:p>
                      <a:pPr algn="r" fontAlgn="b"/>
                      <a:r>
                        <a:rPr lang="en-US" sz="1050" b="0" i="0" u="none" strike="noStrike" dirty="0">
                          <a:solidFill>
                            <a:srgbClr val="000000"/>
                          </a:solidFill>
                          <a:effectLst/>
                          <a:latin typeface="Calibri" panose="020F0502020204030204" pitchFamily="34" charset="0"/>
                        </a:rPr>
                        <a:t>                  4,440,156 </a:t>
                      </a:r>
                    </a:p>
                  </a:txBody>
                  <a:tcPr marL="0" marR="0" marT="0" marB="0" anchor="b">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920581109"/>
                  </a:ext>
                </a:extLst>
              </a:tr>
              <a:tr h="162864">
                <a:tc>
                  <a:txBody>
                    <a:bodyPr/>
                    <a:lstStyle/>
                    <a:p>
                      <a:pPr algn="ctr" fontAlgn="b"/>
                      <a:r>
                        <a:rPr lang="en-US" sz="1000" b="0" i="0" u="none" strike="noStrike">
                          <a:solidFill>
                            <a:srgbClr val="000000"/>
                          </a:solidFill>
                          <a:effectLst/>
                          <a:latin typeface="Calibri" panose="020F0502020204030204" pitchFamily="34" charset="0"/>
                        </a:rPr>
                        <a:t>26</a:t>
                      </a:r>
                    </a:p>
                  </a:txBody>
                  <a:tcPr marL="0" marR="0" marT="0" marB="0" anchor="b">
                    <a:lnL w="12700" cap="flat" cmpd="sng" algn="ctr">
                      <a:solidFill>
                        <a:schemeClr val="tx1"/>
                      </a:solidFill>
                      <a:prstDash val="solid"/>
                      <a:round/>
                      <a:headEnd type="none" w="med" len="med"/>
                      <a:tailEnd type="none" w="med" len="med"/>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RWJ Barnabas Health</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a:solidFill>
                            <a:srgbClr val="000000"/>
                          </a:solidFill>
                          <a:effectLst/>
                          <a:latin typeface="Calibri" panose="020F0502020204030204" pitchFamily="34" charset="0"/>
                        </a:rPr>
                        <a:t>2019B-2</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      70,555 </a:t>
                      </a:r>
                    </a:p>
                  </a:txBody>
                  <a:tcPr marL="0" marR="0" marT="0" marB="0">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10/30/2019</a:t>
                      </a:r>
                    </a:p>
                  </a:txBody>
                  <a:tcPr marL="0" marR="0" marT="0" marB="0" anchor="b">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10/24/2019</a:t>
                      </a:r>
                    </a:p>
                  </a:txBody>
                  <a:tcPr marL="0" marR="0" marT="0" marB="0" anchor="b">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A1/AA-/NR</a:t>
                      </a:r>
                    </a:p>
                  </a:txBody>
                  <a:tcPr marL="0" marR="0" marT="0" marB="0" anchor="b">
                    <a:lnL>
                      <a:noFill/>
                    </a:lnL>
                    <a:lnR>
                      <a:noFill/>
                    </a:lnR>
                    <a:lnT>
                      <a:noFill/>
                    </a:lnT>
                    <a:lnB>
                      <a:noFill/>
                    </a:lnB>
                    <a:solidFill>
                      <a:srgbClr val="AEAAAA"/>
                    </a:solidFill>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AEAAAA"/>
                    </a:solidFill>
                  </a:tcPr>
                </a:tc>
                <a:tc>
                  <a:txBody>
                    <a:bodyPr/>
                    <a:lstStyle/>
                    <a:p>
                      <a:pPr algn="r" fontAlgn="b"/>
                      <a:r>
                        <a:rPr lang="en-US" sz="1000" b="0" i="0" u="none" strike="noStrike" dirty="0">
                          <a:solidFill>
                            <a:srgbClr val="000000"/>
                          </a:solidFill>
                          <a:effectLst/>
                          <a:latin typeface="Calibri" panose="020F0502020204030204" pitchFamily="34" charset="0"/>
                        </a:rPr>
                        <a:t>0.35%</a:t>
                      </a:r>
                    </a:p>
                  </a:txBody>
                  <a:tcPr marL="0" marR="0" marT="0" marB="0" anchor="b">
                    <a:lnL>
                      <a:noFill/>
                    </a:lnL>
                    <a:lnR>
                      <a:noFill/>
                    </a:lnR>
                    <a:lnT>
                      <a:noFill/>
                    </a:lnT>
                    <a:lnB>
                      <a:noFill/>
                    </a:lnB>
                    <a:solidFill>
                      <a:srgbClr val="AEAAAA"/>
                    </a:solidFill>
                  </a:tcPr>
                </a:tc>
                <a:tc>
                  <a:txBody>
                    <a:bodyPr/>
                    <a:lstStyle/>
                    <a:p>
                      <a:pPr algn="r" fontAlgn="b"/>
                      <a:r>
                        <a:rPr lang="en-US" sz="1050" b="0" i="0" u="none" strike="noStrike" dirty="0">
                          <a:solidFill>
                            <a:srgbClr val="000000"/>
                          </a:solidFill>
                          <a:effectLst/>
                          <a:latin typeface="Calibri" panose="020F0502020204030204" pitchFamily="34" charset="0"/>
                        </a:rPr>
                        <a:t>                  5,176,878 </a:t>
                      </a:r>
                    </a:p>
                  </a:txBody>
                  <a:tcPr marL="0" marR="0" marT="0" marB="0" anchor="b">
                    <a:lnL>
                      <a:noFill/>
                    </a:lnL>
                    <a:lnR w="12700" cap="flat" cmpd="sng" algn="ctr">
                      <a:solidFill>
                        <a:schemeClr val="tx1"/>
                      </a:solidFill>
                      <a:prstDash val="solid"/>
                      <a:round/>
                      <a:headEnd type="none" w="med" len="med"/>
                      <a:tailEnd type="none" w="med" len="med"/>
                    </a:lnR>
                    <a:lnT>
                      <a:noFill/>
                    </a:lnT>
                    <a:lnB>
                      <a:noFill/>
                    </a:lnB>
                    <a:solidFill>
                      <a:srgbClr val="AEAAAA"/>
                    </a:solidFill>
                  </a:tcPr>
                </a:tc>
                <a:extLst>
                  <a:ext uri="{0D108BD9-81ED-4DB2-BD59-A6C34878D82A}">
                    <a16:rowId xmlns:a16="http://schemas.microsoft.com/office/drawing/2014/main" val="333457436"/>
                  </a:ext>
                </a:extLst>
              </a:tr>
              <a:tr h="162864">
                <a:tc>
                  <a:txBody>
                    <a:bodyPr/>
                    <a:lstStyle/>
                    <a:p>
                      <a:pPr algn="ctr" fontAlgn="b"/>
                      <a:r>
                        <a:rPr lang="en-US" sz="1000" b="0" i="0" u="none" strike="noStrike">
                          <a:solidFill>
                            <a:srgbClr val="000000"/>
                          </a:solidFill>
                          <a:effectLst/>
                          <a:latin typeface="Calibri" panose="020F0502020204030204" pitchFamily="34" charset="0"/>
                        </a:rPr>
                        <a:t>27</a:t>
                      </a:r>
                    </a:p>
                  </a:txBody>
                  <a:tcPr marL="0" marR="0"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RWJ Barnabas Health</a:t>
                      </a:r>
                    </a:p>
                  </a:txBody>
                  <a:tcPr marL="0" marR="0" marT="0" marB="0" anchor="b">
                    <a:lnL>
                      <a:noFill/>
                    </a:lnL>
                    <a:lnR>
                      <a:noFill/>
                    </a:lnR>
                    <a:lnT>
                      <a:noFill/>
                    </a:lnT>
                    <a:lnB>
                      <a:noFill/>
                    </a:lnB>
                  </a:tcPr>
                </a:tc>
                <a:tc>
                  <a:txBody>
                    <a:bodyPr/>
                    <a:lstStyle/>
                    <a:p>
                      <a:pPr algn="ctr" fontAlgn="t"/>
                      <a:r>
                        <a:rPr lang="en-US" sz="1000" b="0" i="0" u="none" strike="noStrike">
                          <a:solidFill>
                            <a:srgbClr val="000000"/>
                          </a:solidFill>
                          <a:effectLst/>
                          <a:latin typeface="Calibri" panose="020F0502020204030204" pitchFamily="34" charset="0"/>
                        </a:rPr>
                        <a:t>2019B-3</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70,550 </a:t>
                      </a:r>
                    </a:p>
                  </a:txBody>
                  <a:tcPr marL="0" marR="0" marT="0" marB="0">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10/30/2019</a:t>
                      </a: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10/24/2019</a:t>
                      </a: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A1/AA-/NR</a:t>
                      </a: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rgbClr val="000000"/>
                          </a:solidFill>
                          <a:effectLst/>
                          <a:latin typeface="Calibri" panose="020F0502020204030204" pitchFamily="34" charset="0"/>
                        </a:rPr>
                        <a:t>0.35%</a:t>
                      </a:r>
                    </a:p>
                  </a:txBody>
                  <a:tcPr marL="0" marR="0" marT="0" marB="0" anchor="b">
                    <a:lnL>
                      <a:noFill/>
                    </a:lnL>
                    <a:lnR>
                      <a:noFill/>
                    </a:lnR>
                    <a:lnT>
                      <a:noFill/>
                    </a:lnT>
                    <a:lnB>
                      <a:noFill/>
                    </a:lnB>
                  </a:tcPr>
                </a:tc>
                <a:tc>
                  <a:txBody>
                    <a:bodyPr/>
                    <a:lstStyle/>
                    <a:p>
                      <a:pPr algn="r" fontAlgn="b"/>
                      <a:r>
                        <a:rPr lang="en-US" sz="1050" b="0" i="0" u="none" strike="noStrike" dirty="0">
                          <a:solidFill>
                            <a:srgbClr val="000000"/>
                          </a:solidFill>
                          <a:effectLst/>
                          <a:latin typeface="Calibri" panose="020F0502020204030204" pitchFamily="34" charset="0"/>
                        </a:rPr>
                        <a:t>                  6,093,669 </a:t>
                      </a:r>
                    </a:p>
                  </a:txBody>
                  <a:tcPr marL="0" marR="0" marT="0" marB="0" anchor="b">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3401178111"/>
                  </a:ext>
                </a:extLst>
              </a:tr>
              <a:tr h="162864">
                <a:tc>
                  <a:txBody>
                    <a:bodyPr/>
                    <a:lstStyle/>
                    <a:p>
                      <a:pPr algn="ctr" fontAlgn="b"/>
                      <a:r>
                        <a:rPr lang="en-US" sz="1000" b="0" i="0" u="none" strike="noStrike">
                          <a:solidFill>
                            <a:srgbClr val="000000"/>
                          </a:solidFill>
                          <a:effectLst/>
                          <a:latin typeface="Calibri" panose="020F0502020204030204" pitchFamily="34" charset="0"/>
                        </a:rPr>
                        <a:t>28</a:t>
                      </a:r>
                    </a:p>
                  </a:txBody>
                  <a:tcPr marL="0" marR="0" marT="0" marB="0" anchor="b">
                    <a:lnL w="12700" cap="flat" cmpd="sng" algn="ctr">
                      <a:solidFill>
                        <a:schemeClr val="tx1"/>
                      </a:solidFill>
                      <a:prstDash val="solid"/>
                      <a:round/>
                      <a:headEnd type="none" w="med" len="med"/>
                      <a:tailEnd type="none" w="med" len="med"/>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Valley Hospital</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a:solidFill>
                            <a:srgbClr val="000000"/>
                          </a:solidFill>
                          <a:effectLst/>
                          <a:latin typeface="Calibri" panose="020F0502020204030204" pitchFamily="34" charset="0"/>
                        </a:rPr>
                        <a:t>2019</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   356,410 </a:t>
                      </a:r>
                    </a:p>
                  </a:txBody>
                  <a:tcPr marL="0" marR="0" marT="0" marB="0">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12/11/2019</a:t>
                      </a:r>
                    </a:p>
                  </a:txBody>
                  <a:tcPr marL="0" marR="0" marT="0" marB="0" anchor="b">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11/21/2019</a:t>
                      </a:r>
                    </a:p>
                  </a:txBody>
                  <a:tcPr marL="0" marR="0" marT="0" marB="0" anchor="b">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NR/A/A+</a:t>
                      </a:r>
                    </a:p>
                  </a:txBody>
                  <a:tcPr marL="0" marR="0" marT="0" marB="0" anchor="b">
                    <a:lnL>
                      <a:noFill/>
                    </a:lnL>
                    <a:lnR>
                      <a:noFill/>
                    </a:lnR>
                    <a:lnT>
                      <a:noFill/>
                    </a:lnT>
                    <a:lnB>
                      <a:noFill/>
                    </a:lnB>
                    <a:solidFill>
                      <a:srgbClr val="AEAAAA"/>
                    </a:solidFill>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AEAAAA"/>
                    </a:solidFill>
                  </a:tcPr>
                </a:tc>
                <a:tc>
                  <a:txBody>
                    <a:bodyPr/>
                    <a:lstStyle/>
                    <a:p>
                      <a:pPr algn="r" fontAlgn="b"/>
                      <a:r>
                        <a:rPr lang="en-US" sz="1000" b="0" i="0" u="none" strike="noStrike" dirty="0">
                          <a:solidFill>
                            <a:srgbClr val="000000"/>
                          </a:solidFill>
                          <a:effectLst/>
                          <a:latin typeface="Calibri" panose="020F0502020204030204" pitchFamily="34" charset="0"/>
                        </a:rPr>
                        <a:t>0.35%</a:t>
                      </a:r>
                    </a:p>
                  </a:txBody>
                  <a:tcPr marL="0" marR="0" marT="0" marB="0" anchor="b">
                    <a:lnL>
                      <a:noFill/>
                    </a:lnL>
                    <a:lnR>
                      <a:noFill/>
                    </a:lnR>
                    <a:lnT>
                      <a:noFill/>
                    </a:lnT>
                    <a:lnB>
                      <a:noFill/>
                    </a:lnB>
                    <a:solidFill>
                      <a:srgbClr val="AEAAAA"/>
                    </a:solidFill>
                  </a:tcPr>
                </a:tc>
                <a:tc>
                  <a:txBody>
                    <a:bodyPr/>
                    <a:lstStyle/>
                    <a:p>
                      <a:pPr algn="r" fontAlgn="b"/>
                      <a:r>
                        <a:rPr lang="en-US" sz="1050" b="0" i="0" u="none" strike="noStrike" dirty="0">
                          <a:solidFill>
                            <a:srgbClr val="000000"/>
                          </a:solidFill>
                          <a:effectLst/>
                          <a:latin typeface="Calibri" panose="020F0502020204030204" pitchFamily="34" charset="0"/>
                        </a:rPr>
                        <a:t>                19,500,514 </a:t>
                      </a:r>
                    </a:p>
                  </a:txBody>
                  <a:tcPr marL="0" marR="0" marT="0" marB="0" anchor="b">
                    <a:lnL>
                      <a:noFill/>
                    </a:lnL>
                    <a:lnR w="12700" cap="flat" cmpd="sng" algn="ctr">
                      <a:solidFill>
                        <a:schemeClr val="tx1"/>
                      </a:solidFill>
                      <a:prstDash val="solid"/>
                      <a:round/>
                      <a:headEnd type="none" w="med" len="med"/>
                      <a:tailEnd type="none" w="med" len="med"/>
                    </a:lnR>
                    <a:lnT>
                      <a:noFill/>
                    </a:lnT>
                    <a:lnB>
                      <a:noFill/>
                    </a:lnB>
                    <a:solidFill>
                      <a:srgbClr val="AEAAAA"/>
                    </a:solidFill>
                  </a:tcPr>
                </a:tc>
                <a:extLst>
                  <a:ext uri="{0D108BD9-81ED-4DB2-BD59-A6C34878D82A}">
                    <a16:rowId xmlns:a16="http://schemas.microsoft.com/office/drawing/2014/main" val="4246548904"/>
                  </a:ext>
                </a:extLst>
              </a:tr>
              <a:tr h="162864">
                <a:tc>
                  <a:txBody>
                    <a:bodyPr/>
                    <a:lstStyle/>
                    <a:p>
                      <a:pPr algn="ctr" fontAlgn="b"/>
                      <a:r>
                        <a:rPr lang="en-US" sz="1000" b="0" i="0" u="none" strike="noStrike">
                          <a:solidFill>
                            <a:srgbClr val="000000"/>
                          </a:solidFill>
                          <a:effectLst/>
                          <a:latin typeface="Calibri" panose="020F0502020204030204" pitchFamily="34" charset="0"/>
                        </a:rPr>
                        <a:t>29</a:t>
                      </a:r>
                    </a:p>
                  </a:txBody>
                  <a:tcPr marL="0" marR="0"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solidFill>
                            <a:srgbClr val="000000"/>
                          </a:solidFill>
                          <a:effectLst/>
                          <a:latin typeface="Calibri" panose="020F0502020204030204" pitchFamily="34" charset="0"/>
                        </a:rPr>
                        <a:t>Hunterdon Medical Center</a:t>
                      </a:r>
                    </a:p>
                  </a:txBody>
                  <a:tcPr marL="0" marR="0" marT="0" marB="0" anchor="b">
                    <a:lnL>
                      <a:noFill/>
                    </a:lnL>
                    <a:lnR>
                      <a:noFill/>
                    </a:lnR>
                    <a:lnT>
                      <a:noFill/>
                    </a:lnT>
                    <a:lnB>
                      <a:noFill/>
                    </a:lnB>
                  </a:tcPr>
                </a:tc>
                <a:tc>
                  <a:txBody>
                    <a:bodyPr/>
                    <a:lstStyle/>
                    <a:p>
                      <a:pPr algn="ctr" fontAlgn="t"/>
                      <a:r>
                        <a:rPr lang="en-US" sz="1000" b="0" i="0" u="none" strike="noStrike">
                          <a:solidFill>
                            <a:srgbClr val="000000"/>
                          </a:solidFill>
                          <a:effectLst/>
                          <a:latin typeface="Calibri" panose="020F0502020204030204" pitchFamily="34" charset="0"/>
                        </a:rPr>
                        <a:t>2020A</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effectLst/>
                          <a:latin typeface="Calibri" panose="020F0502020204030204" pitchFamily="34" charset="0"/>
                        </a:rPr>
                        <a:t>      44,460 </a:t>
                      </a:r>
                    </a:p>
                  </a:txBody>
                  <a:tcPr marL="0" marR="0" marT="0" marB="0">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12/23/2020</a:t>
                      </a: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12/16/2020</a:t>
                      </a: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NR/A-/A+</a:t>
                      </a: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r" fontAlgn="b"/>
                      <a:r>
                        <a:rPr lang="en-US" sz="1000" b="0" i="0" u="none" strike="noStrike" dirty="0">
                          <a:solidFill>
                            <a:srgbClr val="C00000"/>
                          </a:solidFill>
                          <a:effectLst/>
                          <a:latin typeface="Calibri" panose="020F0502020204030204" pitchFamily="34" charset="0"/>
                        </a:rPr>
                        <a:t>(0.06%)</a:t>
                      </a:r>
                    </a:p>
                  </a:txBody>
                  <a:tcPr marL="0" marR="0" marT="0" marB="0" anchor="b">
                    <a:lnL>
                      <a:noFill/>
                    </a:lnL>
                    <a:lnR>
                      <a:noFill/>
                    </a:lnR>
                    <a:lnT>
                      <a:noFill/>
                    </a:lnT>
                    <a:lnB>
                      <a:noFill/>
                    </a:lnB>
                  </a:tcPr>
                </a:tc>
                <a:tc>
                  <a:txBody>
                    <a:bodyPr/>
                    <a:lstStyle/>
                    <a:p>
                      <a:pPr algn="r" fontAlgn="b"/>
                      <a:r>
                        <a:rPr lang="en-US" sz="1050" b="0" i="0" u="none" strike="noStrike" dirty="0">
                          <a:solidFill>
                            <a:srgbClr val="C00000"/>
                          </a:solidFill>
                          <a:effectLst/>
                          <a:latin typeface="Calibri" panose="020F0502020204030204" pitchFamily="34" charset="0"/>
                        </a:rPr>
                        <a:t>(655,030)</a:t>
                      </a:r>
                    </a:p>
                  </a:txBody>
                  <a:tcPr marL="0" marR="0" marT="0" marB="0" anchor="b">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2838028813"/>
                  </a:ext>
                </a:extLst>
              </a:tr>
              <a:tr h="162864">
                <a:tc>
                  <a:txBody>
                    <a:bodyPr/>
                    <a:lstStyle/>
                    <a:p>
                      <a:pPr algn="ctr" fontAlgn="b"/>
                      <a:r>
                        <a:rPr lang="en-US" sz="1000" b="0" i="0" u="none" strike="noStrike">
                          <a:solidFill>
                            <a:srgbClr val="000000"/>
                          </a:solidFill>
                          <a:effectLst/>
                          <a:latin typeface="Calibri" panose="020F0502020204030204" pitchFamily="34" charset="0"/>
                        </a:rPr>
                        <a:t>30</a:t>
                      </a:r>
                    </a:p>
                  </a:txBody>
                  <a:tcPr marL="0" marR="0" marT="0" marB="0" anchor="b">
                    <a:lnL w="12700" cap="flat" cmpd="sng" algn="ctr">
                      <a:solidFill>
                        <a:schemeClr val="tx1"/>
                      </a:solidFill>
                      <a:prstDash val="solid"/>
                      <a:round/>
                      <a:headEnd type="none" w="med" len="med"/>
                      <a:tailEnd type="none" w="med" len="med"/>
                    </a:lnL>
                    <a:lnR>
                      <a:noFill/>
                    </a:lnR>
                    <a:lnT>
                      <a:noFill/>
                    </a:lnT>
                    <a:lnB>
                      <a:noFill/>
                    </a:lnB>
                    <a:solidFill>
                      <a:srgbClr val="AEAAAA"/>
                    </a:solidFill>
                  </a:tcPr>
                </a:tc>
                <a:tc>
                  <a:txBody>
                    <a:bodyPr/>
                    <a:lstStyle/>
                    <a:p>
                      <a:pPr algn="l" fontAlgn="b"/>
                      <a:r>
                        <a:rPr lang="en-US" sz="1000" b="0" i="0" u="none" strike="noStrike" dirty="0">
                          <a:solidFill>
                            <a:srgbClr val="000000"/>
                          </a:solidFill>
                          <a:effectLst/>
                          <a:latin typeface="Calibri" panose="020F0502020204030204" pitchFamily="34" charset="0"/>
                        </a:rPr>
                        <a:t>AtlantiCare Regional</a:t>
                      </a:r>
                    </a:p>
                  </a:txBody>
                  <a:tcPr marL="0" marR="0" marT="0" marB="0" anchor="b">
                    <a:lnL>
                      <a:noFill/>
                    </a:lnL>
                    <a:lnR>
                      <a:noFill/>
                    </a:lnR>
                    <a:lnT>
                      <a:noFill/>
                    </a:lnT>
                    <a:lnB>
                      <a:noFill/>
                    </a:lnB>
                    <a:solidFill>
                      <a:srgbClr val="AEAAAA"/>
                    </a:solidFill>
                  </a:tcPr>
                </a:tc>
                <a:tc>
                  <a:txBody>
                    <a:bodyPr/>
                    <a:lstStyle/>
                    <a:p>
                      <a:pPr algn="ctr" fontAlgn="t"/>
                      <a:r>
                        <a:rPr lang="en-US" sz="1000" b="0" i="0" u="none" strike="noStrike">
                          <a:solidFill>
                            <a:srgbClr val="000000"/>
                          </a:solidFill>
                          <a:effectLst/>
                          <a:latin typeface="Calibri" panose="020F0502020204030204" pitchFamily="34" charset="0"/>
                        </a:rPr>
                        <a:t>2021</a:t>
                      </a:r>
                    </a:p>
                  </a:txBody>
                  <a:tcPr marL="0" marR="0" marT="0" marB="0">
                    <a:lnL>
                      <a:noFill/>
                    </a:lnL>
                    <a:lnR>
                      <a:noFill/>
                    </a:lnR>
                    <a:lnT>
                      <a:noFill/>
                    </a:lnT>
                    <a:lnB>
                      <a:noFill/>
                    </a:lnB>
                    <a:solidFill>
                      <a:srgbClr val="AEAAAA"/>
                    </a:solidFill>
                  </a:tcPr>
                </a:tc>
                <a:tc>
                  <a:txBody>
                    <a:bodyPr/>
                    <a:lstStyle/>
                    <a:p>
                      <a:pPr algn="ctr" fontAlgn="t"/>
                      <a:r>
                        <a:rPr lang="en-US" sz="1000" b="0" i="0" u="none" strike="noStrike" dirty="0">
                          <a:solidFill>
                            <a:srgbClr val="000000"/>
                          </a:solidFill>
                          <a:effectLst/>
                          <a:latin typeface="Calibri" panose="020F0502020204030204" pitchFamily="34" charset="0"/>
                        </a:rPr>
                        <a:t>   216,995 </a:t>
                      </a:r>
                    </a:p>
                  </a:txBody>
                  <a:tcPr marL="0" marR="0" marT="0" marB="0">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9/15/2021</a:t>
                      </a:r>
                    </a:p>
                  </a:txBody>
                  <a:tcPr marL="0" marR="0" marT="0" marB="0" anchor="b">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8/31/2021</a:t>
                      </a:r>
                    </a:p>
                  </a:txBody>
                  <a:tcPr marL="0" marR="0" marT="0" marB="0" anchor="b">
                    <a:lnL>
                      <a:noFill/>
                    </a:lnL>
                    <a:lnR>
                      <a:noFill/>
                    </a:lnR>
                    <a:lnT>
                      <a:noFill/>
                    </a:lnT>
                    <a:lnB>
                      <a:noFill/>
                    </a:lnB>
                    <a:solidFill>
                      <a:srgbClr val="AEAAAA"/>
                    </a:solidFill>
                  </a:tcPr>
                </a:tc>
                <a:tc>
                  <a:txBody>
                    <a:bodyPr/>
                    <a:lstStyle/>
                    <a:p>
                      <a:pPr algn="ctr" fontAlgn="b"/>
                      <a:r>
                        <a:rPr lang="en-US" sz="1000" b="0" i="0" u="none" strike="noStrike">
                          <a:solidFill>
                            <a:srgbClr val="000000"/>
                          </a:solidFill>
                          <a:effectLst/>
                          <a:latin typeface="Calibri" panose="020F0502020204030204" pitchFamily="34" charset="0"/>
                        </a:rPr>
                        <a:t>NR/AA-/AA-</a:t>
                      </a:r>
                    </a:p>
                  </a:txBody>
                  <a:tcPr marL="0" marR="0" marT="0" marB="0" anchor="b">
                    <a:lnL>
                      <a:noFill/>
                    </a:lnL>
                    <a:lnR>
                      <a:noFill/>
                    </a:lnR>
                    <a:lnT>
                      <a:noFill/>
                    </a:lnT>
                    <a:lnB>
                      <a:noFill/>
                    </a:lnB>
                    <a:solidFill>
                      <a:srgbClr val="AEAAAA"/>
                    </a:solidFill>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AEAAAA"/>
                    </a:solidFill>
                  </a:tcPr>
                </a:tc>
                <a:tc>
                  <a:txBody>
                    <a:bodyPr/>
                    <a:lstStyle/>
                    <a:p>
                      <a:pPr algn="r" fontAlgn="b"/>
                      <a:r>
                        <a:rPr lang="en-US" sz="1000" b="0" i="0" u="none" strike="noStrike" dirty="0">
                          <a:solidFill>
                            <a:srgbClr val="000000"/>
                          </a:solidFill>
                          <a:effectLst/>
                          <a:latin typeface="Calibri" panose="020F0502020204030204" pitchFamily="34" charset="0"/>
                        </a:rPr>
                        <a:t>0.05%</a:t>
                      </a:r>
                    </a:p>
                  </a:txBody>
                  <a:tcPr marL="0" marR="0" marT="0" marB="0" anchor="b">
                    <a:lnL>
                      <a:noFill/>
                    </a:lnL>
                    <a:lnR>
                      <a:noFill/>
                    </a:lnR>
                    <a:lnT>
                      <a:noFill/>
                    </a:lnT>
                    <a:lnB>
                      <a:noFill/>
                    </a:lnB>
                    <a:solidFill>
                      <a:srgbClr val="AEAAAA"/>
                    </a:solidFill>
                  </a:tcPr>
                </a:tc>
                <a:tc>
                  <a:txBody>
                    <a:bodyPr/>
                    <a:lstStyle/>
                    <a:p>
                      <a:pPr algn="r" fontAlgn="b"/>
                      <a:r>
                        <a:rPr lang="en-US" sz="1050" b="0" i="0" u="none" strike="noStrike" dirty="0">
                          <a:solidFill>
                            <a:srgbClr val="000000"/>
                          </a:solidFill>
                          <a:effectLst/>
                          <a:latin typeface="Calibri" panose="020F0502020204030204" pitchFamily="34" charset="0"/>
                        </a:rPr>
                        <a:t>                1,849,987</a:t>
                      </a:r>
                    </a:p>
                  </a:txBody>
                  <a:tcPr marL="0" marR="0" marT="0" marB="0" anchor="b">
                    <a:lnL>
                      <a:noFill/>
                    </a:lnL>
                    <a:lnR w="12700" cap="flat" cmpd="sng" algn="ctr">
                      <a:solidFill>
                        <a:schemeClr val="tx1"/>
                      </a:solidFill>
                      <a:prstDash val="solid"/>
                      <a:round/>
                      <a:headEnd type="none" w="med" len="med"/>
                      <a:tailEnd type="none" w="med" len="med"/>
                    </a:lnR>
                    <a:lnT>
                      <a:noFill/>
                    </a:lnT>
                    <a:lnB>
                      <a:noFill/>
                    </a:lnB>
                    <a:solidFill>
                      <a:srgbClr val="AEAAAA"/>
                    </a:solidFill>
                  </a:tcPr>
                </a:tc>
                <a:extLst>
                  <a:ext uri="{0D108BD9-81ED-4DB2-BD59-A6C34878D82A}">
                    <a16:rowId xmlns:a16="http://schemas.microsoft.com/office/drawing/2014/main" val="762809376"/>
                  </a:ext>
                </a:extLst>
              </a:tr>
              <a:tr h="162864">
                <a:tc>
                  <a:txBody>
                    <a:bodyPr/>
                    <a:lstStyle/>
                    <a:p>
                      <a:pPr algn="ctr" fontAlgn="b"/>
                      <a:r>
                        <a:rPr lang="en-US" sz="1000" b="0" i="0" u="none" strike="noStrike">
                          <a:solidFill>
                            <a:srgbClr val="000000"/>
                          </a:solidFill>
                          <a:effectLst/>
                          <a:latin typeface="Calibri" panose="020F0502020204030204" pitchFamily="34" charset="0"/>
                        </a:rPr>
                        <a:t>31</a:t>
                      </a:r>
                    </a:p>
                  </a:txBody>
                  <a:tcPr marL="0" marR="0" marT="0" marB="0" anchor="b">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RWJ Barnabas Health</a:t>
                      </a:r>
                    </a:p>
                  </a:txBody>
                  <a:tcPr marL="0" marR="0"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t"/>
                      <a:r>
                        <a:rPr lang="en-US" sz="1000" b="0" i="0" u="none" strike="noStrike">
                          <a:solidFill>
                            <a:srgbClr val="000000"/>
                          </a:solidFill>
                          <a:effectLst/>
                          <a:latin typeface="Calibri" panose="020F0502020204030204" pitchFamily="34" charset="0"/>
                        </a:rPr>
                        <a:t>2021A</a:t>
                      </a:r>
                    </a:p>
                  </a:txBody>
                  <a:tcPr marL="0" marR="0" marT="0" marB="0">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t"/>
                      <a:r>
                        <a:rPr lang="en-US" sz="1000" b="0" i="0" u="none" strike="noStrike" dirty="0">
                          <a:solidFill>
                            <a:srgbClr val="000000"/>
                          </a:solidFill>
                          <a:effectLst/>
                          <a:latin typeface="Calibri" panose="020F0502020204030204" pitchFamily="34" charset="0"/>
                        </a:rPr>
                        <a:t>   751,845 </a:t>
                      </a:r>
                    </a:p>
                  </a:txBody>
                  <a:tcPr marL="0" marR="0" marT="0" marB="0">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9/30/2021</a:t>
                      </a:r>
                    </a:p>
                  </a:txBody>
                  <a:tcPr marL="0" marR="0"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9/21/2021</a:t>
                      </a:r>
                    </a:p>
                  </a:txBody>
                  <a:tcPr marL="0" marR="0"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Aa3/AA-/NR</a:t>
                      </a:r>
                    </a:p>
                  </a:txBody>
                  <a:tcPr marL="0" marR="0"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0.48%</a:t>
                      </a:r>
                    </a:p>
                  </a:txBody>
                  <a:tcPr marL="0" marR="0"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73,291,399</a:t>
                      </a:r>
                    </a:p>
                  </a:txBody>
                  <a:tcPr marL="0" marR="0" marT="0" marB="0" anchor="b">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13640"/>
                  </a:ext>
                </a:extLst>
              </a:tr>
            </a:tbl>
          </a:graphicData>
        </a:graphic>
      </p:graphicFrame>
    </p:spTree>
    <p:extLst>
      <p:ext uri="{BB962C8B-B14F-4D97-AF65-F5344CB8AC3E}">
        <p14:creationId xmlns:p14="http://schemas.microsoft.com/office/powerpoint/2010/main" val="120273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3A26A-56AB-4C8D-AE6B-07E84201800C}"/>
              </a:ext>
            </a:extLst>
          </p:cNvPr>
          <p:cNvSpPr>
            <a:spLocks noGrp="1"/>
          </p:cNvSpPr>
          <p:nvPr>
            <p:ph type="ctrTitle"/>
          </p:nvPr>
        </p:nvSpPr>
        <p:spPr>
          <a:xfrm>
            <a:off x="454958" y="3200207"/>
            <a:ext cx="7772400" cy="498213"/>
          </a:xfrm>
        </p:spPr>
        <p:txBody>
          <a:bodyPr/>
          <a:lstStyle/>
          <a:p>
            <a:r>
              <a:rPr lang="en-US" dirty="0"/>
              <a:t>Appendix</a:t>
            </a:r>
          </a:p>
        </p:txBody>
      </p:sp>
    </p:spTree>
    <p:extLst>
      <p:ext uri="{BB962C8B-B14F-4D97-AF65-F5344CB8AC3E}">
        <p14:creationId xmlns:p14="http://schemas.microsoft.com/office/powerpoint/2010/main" val="3833086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00000000-0008-0000-0700-000004000000}"/>
              </a:ext>
            </a:extLst>
          </p:cNvPr>
          <p:cNvGraphicFramePr>
            <a:graphicFrameLocks/>
          </p:cNvGraphicFramePr>
          <p:nvPr>
            <p:extLst>
              <p:ext uri="{D42A27DB-BD31-4B8C-83A1-F6EECF244321}">
                <p14:modId xmlns:p14="http://schemas.microsoft.com/office/powerpoint/2010/main" val="1861611000"/>
              </p:ext>
            </p:extLst>
          </p:nvPr>
        </p:nvGraphicFramePr>
        <p:xfrm>
          <a:off x="4308764" y="3581689"/>
          <a:ext cx="4705350" cy="2929945"/>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8D25BC0D-EFCF-466B-859E-F2DD8B1B74B6}"/>
              </a:ext>
            </a:extLst>
          </p:cNvPr>
          <p:cNvSpPr>
            <a:spLocks noGrp="1"/>
          </p:cNvSpPr>
          <p:nvPr>
            <p:ph type="title"/>
          </p:nvPr>
        </p:nvSpPr>
        <p:spPr>
          <a:xfrm>
            <a:off x="581025" y="122179"/>
            <a:ext cx="7886700" cy="477054"/>
          </a:xfrm>
        </p:spPr>
        <p:txBody>
          <a:bodyPr/>
          <a:lstStyle/>
          <a:p>
            <a:pPr algn="r"/>
            <a:r>
              <a:rPr lang="en-US" dirty="0"/>
              <a:t>Hypothetical Restructuring Example</a:t>
            </a:r>
            <a:br>
              <a:rPr lang="en-US" dirty="0"/>
            </a:br>
            <a:r>
              <a:rPr lang="en-US" sz="1600" b="0" i="1" dirty="0"/>
              <a:t>Kennedy Health System (Series 2012)</a:t>
            </a:r>
          </a:p>
        </p:txBody>
      </p:sp>
      <p:graphicFrame>
        <p:nvGraphicFramePr>
          <p:cNvPr id="4" name="Chart 3">
            <a:extLst>
              <a:ext uri="{FF2B5EF4-FFF2-40B4-BE49-F238E27FC236}">
                <a16:creationId xmlns:a16="http://schemas.microsoft.com/office/drawing/2014/main" id="{93DE4657-3C9F-4A18-BBCD-00D2623535EE}"/>
              </a:ext>
            </a:extLst>
          </p:cNvPr>
          <p:cNvGraphicFramePr>
            <a:graphicFrameLocks/>
          </p:cNvGraphicFramePr>
          <p:nvPr>
            <p:extLst>
              <p:ext uri="{D42A27DB-BD31-4B8C-83A1-F6EECF244321}">
                <p14:modId xmlns:p14="http://schemas.microsoft.com/office/powerpoint/2010/main" val="2965908534"/>
              </p:ext>
            </p:extLst>
          </p:nvPr>
        </p:nvGraphicFramePr>
        <p:xfrm>
          <a:off x="4308764" y="651744"/>
          <a:ext cx="4572000" cy="292994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Table 4">
            <a:extLst>
              <a:ext uri="{FF2B5EF4-FFF2-40B4-BE49-F238E27FC236}">
                <a16:creationId xmlns:a16="http://schemas.microsoft.com/office/drawing/2014/main" id="{A92970A9-9EDB-44D0-9DA3-2CB552E65F34}"/>
              </a:ext>
            </a:extLst>
          </p:cNvPr>
          <p:cNvGraphicFramePr>
            <a:graphicFrameLocks noGrp="1"/>
          </p:cNvGraphicFramePr>
          <p:nvPr>
            <p:extLst>
              <p:ext uri="{D42A27DB-BD31-4B8C-83A1-F6EECF244321}">
                <p14:modId xmlns:p14="http://schemas.microsoft.com/office/powerpoint/2010/main" val="1371578426"/>
              </p:ext>
            </p:extLst>
          </p:nvPr>
        </p:nvGraphicFramePr>
        <p:xfrm>
          <a:off x="200025" y="828964"/>
          <a:ext cx="3883891" cy="5288547"/>
        </p:xfrm>
        <a:graphic>
          <a:graphicData uri="http://schemas.openxmlformats.org/drawingml/2006/table">
            <a:tbl>
              <a:tblPr/>
              <a:tblGrid>
                <a:gridCol w="670599">
                  <a:extLst>
                    <a:ext uri="{9D8B030D-6E8A-4147-A177-3AD203B41FA5}">
                      <a16:colId xmlns:a16="http://schemas.microsoft.com/office/drawing/2014/main" val="3253387303"/>
                    </a:ext>
                  </a:extLst>
                </a:gridCol>
                <a:gridCol w="764903">
                  <a:extLst>
                    <a:ext uri="{9D8B030D-6E8A-4147-A177-3AD203B41FA5}">
                      <a16:colId xmlns:a16="http://schemas.microsoft.com/office/drawing/2014/main" val="1105948721"/>
                    </a:ext>
                  </a:extLst>
                </a:gridCol>
                <a:gridCol w="764903">
                  <a:extLst>
                    <a:ext uri="{9D8B030D-6E8A-4147-A177-3AD203B41FA5}">
                      <a16:colId xmlns:a16="http://schemas.microsoft.com/office/drawing/2014/main" val="2331655762"/>
                    </a:ext>
                  </a:extLst>
                </a:gridCol>
                <a:gridCol w="153680">
                  <a:extLst>
                    <a:ext uri="{9D8B030D-6E8A-4147-A177-3AD203B41FA5}">
                      <a16:colId xmlns:a16="http://schemas.microsoft.com/office/drawing/2014/main" val="1958486016"/>
                    </a:ext>
                  </a:extLst>
                </a:gridCol>
                <a:gridCol w="764903">
                  <a:extLst>
                    <a:ext uri="{9D8B030D-6E8A-4147-A177-3AD203B41FA5}">
                      <a16:colId xmlns:a16="http://schemas.microsoft.com/office/drawing/2014/main" val="2673772324"/>
                    </a:ext>
                  </a:extLst>
                </a:gridCol>
                <a:gridCol w="764903">
                  <a:extLst>
                    <a:ext uri="{9D8B030D-6E8A-4147-A177-3AD203B41FA5}">
                      <a16:colId xmlns:a16="http://schemas.microsoft.com/office/drawing/2014/main" val="1783135874"/>
                    </a:ext>
                  </a:extLst>
                </a:gridCol>
              </a:tblGrid>
              <a:tr h="151134">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gridSpan="2">
                  <a:txBody>
                    <a:bodyPr/>
                    <a:lstStyle/>
                    <a:p>
                      <a:pPr algn="ctr" fontAlgn="b"/>
                      <a:r>
                        <a:rPr lang="en-US" sz="1000" b="0" i="1" u="none" strike="noStrike">
                          <a:solidFill>
                            <a:srgbClr val="000000"/>
                          </a:solidFill>
                          <a:effectLst/>
                          <a:latin typeface="Calibri" panose="020F0502020204030204" pitchFamily="34" charset="0"/>
                        </a:rPr>
                        <a:t>Actual</a:t>
                      </a:r>
                    </a:p>
                  </a:txBody>
                  <a:tcPr marL="0" marR="0" marT="0" marB="0" anchor="b">
                    <a:lnL>
                      <a:noFill/>
                    </a:lnL>
                    <a:lnR>
                      <a:noFill/>
                    </a:lnR>
                    <a:lnT>
                      <a:noFill/>
                    </a:lnT>
                    <a:lnB>
                      <a:noFill/>
                    </a:lnB>
                  </a:tcPr>
                </a:tc>
                <a:tc hMerge="1">
                  <a:txBody>
                    <a:bodyPr/>
                    <a:lstStyle/>
                    <a:p>
                      <a:endParaRPr lang="en-US"/>
                    </a:p>
                  </a:txBody>
                  <a:tcPr/>
                </a:tc>
                <a:tc>
                  <a:txBody>
                    <a:bodyPr/>
                    <a:lstStyle/>
                    <a:p>
                      <a:pPr algn="ctr" fontAlgn="b"/>
                      <a:r>
                        <a:rPr lang="en-US" sz="1000" b="0"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tcPr>
                </a:tc>
                <a:tc gridSpan="2">
                  <a:txBody>
                    <a:bodyPr/>
                    <a:lstStyle/>
                    <a:p>
                      <a:pPr algn="l" fontAlgn="b"/>
                      <a:r>
                        <a:rPr lang="en-US" sz="1000" b="0" i="1" u="none" strike="noStrike">
                          <a:solidFill>
                            <a:srgbClr val="000000"/>
                          </a:solidFill>
                          <a:effectLst/>
                          <a:latin typeface="Calibri" panose="020F0502020204030204" pitchFamily="34" charset="0"/>
                        </a:rPr>
                        <a:t>Interpolated from TM3</a:t>
                      </a:r>
                    </a:p>
                  </a:txBody>
                  <a:tcPr marL="0" marR="0" marT="0"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874980294"/>
                  </a:ext>
                </a:extLst>
              </a:tr>
              <a:tr h="151134">
                <a:tc>
                  <a:txBody>
                    <a:bodyPr/>
                    <a:lstStyle/>
                    <a:p>
                      <a:pPr algn="l"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gridSpan="2">
                  <a:txBody>
                    <a:bodyPr/>
                    <a:lstStyle/>
                    <a:p>
                      <a:pPr algn="ctr" fontAlgn="b"/>
                      <a:r>
                        <a:rPr lang="en-US" sz="1000" b="1" i="0" u="none" strike="noStrike">
                          <a:solidFill>
                            <a:srgbClr val="000000"/>
                          </a:solidFill>
                          <a:effectLst/>
                          <a:latin typeface="Calibri" panose="020F0502020204030204" pitchFamily="34" charset="0"/>
                        </a:rPr>
                        <a:t>A3/NR/NR</a:t>
                      </a:r>
                    </a:p>
                  </a:txBody>
                  <a:tcPr marL="0" marR="0" marT="0" marB="0" anchor="b">
                    <a:lnL>
                      <a:noFill/>
                    </a:lnL>
                    <a:lnR>
                      <a:noFill/>
                    </a:lnR>
                    <a:lnT>
                      <a:noFill/>
                    </a:lnT>
                    <a:lnB>
                      <a:noFill/>
                    </a:lnB>
                  </a:tcPr>
                </a:tc>
                <a:tc hMerge="1">
                  <a:txBody>
                    <a:bodyPr/>
                    <a:lstStyle/>
                    <a:p>
                      <a:endParaRPr lang="en-US"/>
                    </a:p>
                  </a:txBody>
                  <a:tcPr/>
                </a:tc>
                <a:tc>
                  <a:txBody>
                    <a:bodyPr/>
                    <a:lstStyle/>
                    <a:p>
                      <a:pPr algn="ctr" fontAlgn="b"/>
                      <a:r>
                        <a:rPr lang="en-US" sz="1000" b="1" i="0" u="none" strike="noStrike">
                          <a:solidFill>
                            <a:srgbClr val="000000"/>
                          </a:solidFill>
                          <a:effectLst/>
                          <a:latin typeface="Calibri" panose="020F0502020204030204" pitchFamily="34" charset="0"/>
                        </a:rPr>
                        <a:t> </a:t>
                      </a:r>
                    </a:p>
                  </a:txBody>
                  <a:tcPr marL="0" marR="0" marT="0" marB="0" anchor="b">
                    <a:lnL>
                      <a:noFill/>
                    </a:lnL>
                    <a:lnR>
                      <a:noFill/>
                    </a:lnR>
                    <a:lnT>
                      <a:noFill/>
                    </a:lnT>
                    <a:lnB>
                      <a:noFill/>
                    </a:lnB>
                  </a:tcPr>
                </a:tc>
                <a:tc gridSpan="2">
                  <a:txBody>
                    <a:bodyPr/>
                    <a:lstStyle/>
                    <a:p>
                      <a:pPr algn="ctr" fontAlgn="b"/>
                      <a:r>
                        <a:rPr lang="en-US" sz="1000" b="1" i="0" u="none" strike="noStrike">
                          <a:solidFill>
                            <a:srgbClr val="000000"/>
                          </a:solidFill>
                          <a:effectLst/>
                          <a:latin typeface="Calibri" panose="020F0502020204030204" pitchFamily="34" charset="0"/>
                        </a:rPr>
                        <a:t>A3/A-</a:t>
                      </a:r>
                    </a:p>
                  </a:txBody>
                  <a:tcPr marL="0" marR="0" marT="0"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3071546295"/>
                  </a:ext>
                </a:extLst>
              </a:tr>
              <a:tr h="158691">
                <a:tc>
                  <a:txBody>
                    <a:bodyPr/>
                    <a:lstStyle/>
                    <a:p>
                      <a:pPr algn="ctr" fontAlgn="b"/>
                      <a:r>
                        <a:rPr lang="en-US" sz="1000" b="1" i="0" u="sng" strike="noStrike">
                          <a:solidFill>
                            <a:srgbClr val="000000"/>
                          </a:solidFill>
                          <a:effectLst/>
                          <a:latin typeface="Calibri" panose="020F0502020204030204" pitchFamily="34" charset="0"/>
                        </a:rPr>
                        <a:t>Maturity</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1" i="0" u="sng" strike="noStrike">
                          <a:solidFill>
                            <a:srgbClr val="000000"/>
                          </a:solidFill>
                          <a:effectLst/>
                          <a:latin typeface="Calibri" panose="020F0502020204030204" pitchFamily="34" charset="0"/>
                        </a:rPr>
                        <a:t>Coupon</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1" i="0" u="sng" strike="noStrike" dirty="0">
                          <a:solidFill>
                            <a:srgbClr val="000000"/>
                          </a:solidFill>
                          <a:effectLst/>
                          <a:latin typeface="Calibri" panose="020F0502020204030204" pitchFamily="34" charset="0"/>
                        </a:rPr>
                        <a:t>Yield</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1000" b="1" i="0" u="sng" strike="noStrike">
                        <a:solidFill>
                          <a:srgbClr val="000000"/>
                        </a:solidFill>
                        <a:effectLst/>
                        <a:latin typeface="Calibri" panose="020F0502020204030204" pitchFamily="34"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1" i="0" u="sng" strike="noStrike">
                          <a:solidFill>
                            <a:srgbClr val="000000"/>
                          </a:solidFill>
                          <a:effectLst/>
                          <a:latin typeface="Calibri" panose="020F0502020204030204" pitchFamily="34" charset="0"/>
                        </a:rPr>
                        <a:t>Coupon</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1" i="0" u="sng" strike="noStrike">
                          <a:solidFill>
                            <a:srgbClr val="000000"/>
                          </a:solidFill>
                          <a:effectLst/>
                          <a:latin typeface="Calibri" panose="020F0502020204030204" pitchFamily="34" charset="0"/>
                        </a:rPr>
                        <a:t>Yield</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2087265"/>
                  </a:ext>
                </a:extLst>
              </a:tr>
              <a:tr h="151134">
                <a:tc>
                  <a:txBody>
                    <a:bodyPr/>
                    <a:lstStyle/>
                    <a:p>
                      <a:pPr algn="r" fontAlgn="b"/>
                      <a:r>
                        <a:rPr lang="en-US" sz="1000" b="0" i="0" u="none" strike="noStrike">
                          <a:solidFill>
                            <a:srgbClr val="000000"/>
                          </a:solidFill>
                          <a:effectLst/>
                          <a:latin typeface="Calibri" panose="020F0502020204030204" pitchFamily="34" charset="0"/>
                        </a:rPr>
                        <a:t>7/1/2013</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a:solidFill>
                            <a:srgbClr val="000000"/>
                          </a:solidFill>
                          <a:effectLst/>
                          <a:latin typeface="Calibri" panose="020F0502020204030204" pitchFamily="34" charset="0"/>
                        </a:rPr>
                        <a:t>3.00%</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a:solidFill>
                            <a:srgbClr val="000000"/>
                          </a:solidFill>
                          <a:effectLst/>
                          <a:latin typeface="Calibri" panose="020F0502020204030204" pitchFamily="34" charset="0"/>
                        </a:rPr>
                        <a:t>0.75%</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a:solidFill>
                            <a:srgbClr val="000000"/>
                          </a:solidFill>
                          <a:effectLst/>
                          <a:latin typeface="Calibri" panose="020F0502020204030204" pitchFamily="34" charset="0"/>
                        </a:rPr>
                        <a:t>1.02%</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167895690"/>
                  </a:ext>
                </a:extLst>
              </a:tr>
              <a:tr h="151134">
                <a:tc>
                  <a:txBody>
                    <a:bodyPr/>
                    <a:lstStyle/>
                    <a:p>
                      <a:pPr algn="r" fontAlgn="b"/>
                      <a:r>
                        <a:rPr lang="en-US" sz="1000" b="0" i="0" u="none" strike="noStrike">
                          <a:solidFill>
                            <a:srgbClr val="000000"/>
                          </a:solidFill>
                          <a:effectLst/>
                          <a:latin typeface="Calibri" panose="020F0502020204030204" pitchFamily="34" charset="0"/>
                        </a:rPr>
                        <a:t>7/1/2014</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3.00%</a:t>
                      </a:r>
                    </a:p>
                  </a:txBody>
                  <a:tcPr marL="0" marR="0" marT="0" marB="0" anchor="b">
                    <a:lnL>
                      <a:noFill/>
                    </a:lnL>
                    <a:lnR>
                      <a:noFill/>
                    </a:lnR>
                    <a:lnT>
                      <a:noFill/>
                    </a:lnT>
                    <a:lnB>
                      <a:noFill/>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1.00%</a:t>
                      </a:r>
                    </a:p>
                  </a:txBody>
                  <a:tcPr marL="0" marR="0" marT="0" marB="0" anchor="b">
                    <a:lnL>
                      <a:noFill/>
                    </a:lnL>
                    <a:lnR>
                      <a:noFill/>
                    </a:lnR>
                    <a:lnT>
                      <a:noFill/>
                    </a:lnT>
                    <a:lnB>
                      <a:noFill/>
                    </a:lnB>
                    <a:solidFill>
                      <a:srgbClr val="BDD7EE"/>
                    </a:solid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a:noFill/>
                    </a:lnT>
                    <a:lnB>
                      <a:noFill/>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1.40%</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BDD7EE"/>
                    </a:solidFill>
                  </a:tcPr>
                </a:tc>
                <a:extLst>
                  <a:ext uri="{0D108BD9-81ED-4DB2-BD59-A6C34878D82A}">
                    <a16:rowId xmlns:a16="http://schemas.microsoft.com/office/drawing/2014/main" val="3670516137"/>
                  </a:ext>
                </a:extLst>
              </a:tr>
              <a:tr h="151134">
                <a:tc>
                  <a:txBody>
                    <a:bodyPr/>
                    <a:lstStyle/>
                    <a:p>
                      <a:pPr algn="r" fontAlgn="b"/>
                      <a:r>
                        <a:rPr lang="en-US" sz="1000" b="0" i="0" u="none" strike="noStrike">
                          <a:solidFill>
                            <a:srgbClr val="000000"/>
                          </a:solidFill>
                          <a:effectLst/>
                          <a:latin typeface="Calibri" panose="020F0502020204030204" pitchFamily="34" charset="0"/>
                        </a:rPr>
                        <a:t>7/1/2015</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4.00%</a:t>
                      </a: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1.35%</a:t>
                      </a:r>
                    </a:p>
                  </a:txBody>
                  <a:tcPr marL="0" marR="0" marT="0" marB="0" anchor="b">
                    <a:lnL>
                      <a:noFill/>
                    </a:lnL>
                    <a:lnR>
                      <a:noFill/>
                    </a:lnR>
                    <a:lnT>
                      <a:noFill/>
                    </a:lnT>
                    <a:lnB>
                      <a:noFill/>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1.66%</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902184633"/>
                  </a:ext>
                </a:extLst>
              </a:tr>
              <a:tr h="151134">
                <a:tc>
                  <a:txBody>
                    <a:bodyPr/>
                    <a:lstStyle/>
                    <a:p>
                      <a:pPr algn="r" fontAlgn="b"/>
                      <a:r>
                        <a:rPr lang="en-US" sz="1000" b="0" i="0" u="none" strike="noStrike">
                          <a:solidFill>
                            <a:srgbClr val="000000"/>
                          </a:solidFill>
                          <a:effectLst/>
                          <a:latin typeface="Calibri" panose="020F0502020204030204" pitchFamily="34" charset="0"/>
                        </a:rPr>
                        <a:t>7/1/2016</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4.00%</a:t>
                      </a:r>
                    </a:p>
                  </a:txBody>
                  <a:tcPr marL="0" marR="0" marT="0" marB="0" anchor="b">
                    <a:lnL>
                      <a:noFill/>
                    </a:lnL>
                    <a:lnR>
                      <a:noFill/>
                    </a:lnR>
                    <a:lnT>
                      <a:noFill/>
                    </a:lnT>
                    <a:lnB>
                      <a:noFill/>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1.60%</a:t>
                      </a:r>
                    </a:p>
                  </a:txBody>
                  <a:tcPr marL="0" marR="0" marT="0" marB="0" anchor="b">
                    <a:lnL>
                      <a:noFill/>
                    </a:lnL>
                    <a:lnR>
                      <a:noFill/>
                    </a:lnR>
                    <a:lnT>
                      <a:noFill/>
                    </a:lnT>
                    <a:lnB>
                      <a:noFill/>
                    </a:lnB>
                    <a:solidFill>
                      <a:srgbClr val="BDD7EE"/>
                    </a:solid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a:noFill/>
                    </a:lnT>
                    <a:lnB>
                      <a:noFill/>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1.95%</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BDD7EE"/>
                    </a:solidFill>
                  </a:tcPr>
                </a:tc>
                <a:extLst>
                  <a:ext uri="{0D108BD9-81ED-4DB2-BD59-A6C34878D82A}">
                    <a16:rowId xmlns:a16="http://schemas.microsoft.com/office/drawing/2014/main" val="723200155"/>
                  </a:ext>
                </a:extLst>
              </a:tr>
              <a:tr h="151134">
                <a:tc>
                  <a:txBody>
                    <a:bodyPr/>
                    <a:lstStyle/>
                    <a:p>
                      <a:pPr algn="r" fontAlgn="b"/>
                      <a:r>
                        <a:rPr lang="en-US" sz="1000" b="0" i="0" u="none" strike="noStrike">
                          <a:solidFill>
                            <a:srgbClr val="000000"/>
                          </a:solidFill>
                          <a:effectLst/>
                          <a:latin typeface="Calibri" panose="020F0502020204030204" pitchFamily="34" charset="0"/>
                        </a:rPr>
                        <a:t>7/1/2017</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4.00%</a:t>
                      </a: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1.85%</a:t>
                      </a:r>
                    </a:p>
                  </a:txBody>
                  <a:tcPr marL="0" marR="0" marT="0" marB="0" anchor="b">
                    <a:lnL>
                      <a:noFill/>
                    </a:lnL>
                    <a:lnR>
                      <a:noFill/>
                    </a:lnR>
                    <a:lnT>
                      <a:noFill/>
                    </a:lnT>
                    <a:lnB>
                      <a:noFill/>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2.15%</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845516321"/>
                  </a:ext>
                </a:extLst>
              </a:tr>
              <a:tr h="151134">
                <a:tc>
                  <a:txBody>
                    <a:bodyPr/>
                    <a:lstStyle/>
                    <a:p>
                      <a:pPr algn="r" fontAlgn="b"/>
                      <a:r>
                        <a:rPr lang="en-US" sz="1000" b="0" i="0" u="none" strike="noStrike">
                          <a:solidFill>
                            <a:srgbClr val="000000"/>
                          </a:solidFill>
                          <a:effectLst/>
                          <a:latin typeface="Calibri" panose="020F0502020204030204" pitchFamily="34" charset="0"/>
                        </a:rPr>
                        <a:t>7/1/2018</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2.00%</a:t>
                      </a:r>
                    </a:p>
                  </a:txBody>
                  <a:tcPr marL="0" marR="0" marT="0" marB="0" anchor="b">
                    <a:lnL>
                      <a:noFill/>
                    </a:lnL>
                    <a:lnR>
                      <a:noFill/>
                    </a:lnR>
                    <a:lnT>
                      <a:noFill/>
                    </a:lnT>
                    <a:lnB>
                      <a:noFill/>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2.30%</a:t>
                      </a:r>
                    </a:p>
                  </a:txBody>
                  <a:tcPr marL="0" marR="0" marT="0" marB="0" anchor="b">
                    <a:lnL>
                      <a:noFill/>
                    </a:lnL>
                    <a:lnR>
                      <a:noFill/>
                    </a:lnR>
                    <a:lnT>
                      <a:noFill/>
                    </a:lnT>
                    <a:lnB>
                      <a:noFill/>
                    </a:lnB>
                    <a:solidFill>
                      <a:srgbClr val="BDD7EE"/>
                    </a:solid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a:noFill/>
                    </a:lnT>
                    <a:lnB>
                      <a:noFill/>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2.53%</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BDD7EE"/>
                    </a:solidFill>
                  </a:tcPr>
                </a:tc>
                <a:extLst>
                  <a:ext uri="{0D108BD9-81ED-4DB2-BD59-A6C34878D82A}">
                    <a16:rowId xmlns:a16="http://schemas.microsoft.com/office/drawing/2014/main" val="1768709622"/>
                  </a:ext>
                </a:extLst>
              </a:tr>
              <a:tr h="151134">
                <a:tc>
                  <a:txBody>
                    <a:bodyPr/>
                    <a:lstStyle/>
                    <a:p>
                      <a:pPr algn="r" fontAlgn="b"/>
                      <a:r>
                        <a:rPr lang="en-US" sz="1000" b="0" i="0" u="none" strike="noStrike">
                          <a:solidFill>
                            <a:srgbClr val="000000"/>
                          </a:solidFill>
                          <a:effectLst/>
                          <a:latin typeface="Calibri" panose="020F0502020204030204" pitchFamily="34" charset="0"/>
                        </a:rPr>
                        <a:t>7/1/2019</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2.25%</a:t>
                      </a: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2.50%</a:t>
                      </a:r>
                    </a:p>
                  </a:txBody>
                  <a:tcPr marL="0" marR="0" marT="0" marB="0" anchor="b">
                    <a:lnL>
                      <a:noFill/>
                    </a:lnL>
                    <a:lnR>
                      <a:noFill/>
                    </a:lnR>
                    <a:lnT>
                      <a:noFill/>
                    </a:lnT>
                    <a:lnB>
                      <a:noFill/>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2.78%</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3592539"/>
                  </a:ext>
                </a:extLst>
              </a:tr>
              <a:tr h="151134">
                <a:tc>
                  <a:txBody>
                    <a:bodyPr/>
                    <a:lstStyle/>
                    <a:p>
                      <a:pPr algn="r" fontAlgn="b"/>
                      <a:r>
                        <a:rPr lang="en-US" sz="1000" b="0" i="0" u="none" strike="noStrike">
                          <a:solidFill>
                            <a:srgbClr val="000000"/>
                          </a:solidFill>
                          <a:effectLst/>
                          <a:latin typeface="Calibri" panose="020F0502020204030204" pitchFamily="34" charset="0"/>
                        </a:rPr>
                        <a:t>7/1/2019</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a:noFill/>
                    </a:lnT>
                    <a:lnB>
                      <a:noFill/>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2.50%</a:t>
                      </a:r>
                    </a:p>
                  </a:txBody>
                  <a:tcPr marL="0" marR="0" marT="0" marB="0" anchor="b">
                    <a:lnL>
                      <a:noFill/>
                    </a:lnL>
                    <a:lnR>
                      <a:noFill/>
                    </a:lnR>
                    <a:lnT>
                      <a:noFill/>
                    </a:lnT>
                    <a:lnB>
                      <a:noFill/>
                    </a:lnB>
                    <a:solidFill>
                      <a:srgbClr val="BDD7EE"/>
                    </a:solid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BDD7EE"/>
                    </a:solidFill>
                  </a:tcPr>
                </a:tc>
                <a:tc>
                  <a:txBody>
                    <a:bodyPr/>
                    <a:lstStyle/>
                    <a:p>
                      <a:pPr algn="ctr" fontAlgn="b"/>
                      <a:r>
                        <a:rPr lang="en-US" sz="1000" b="0" i="1" u="none" strike="noStrike">
                          <a:solidFill>
                            <a:srgbClr val="000000"/>
                          </a:solidFill>
                          <a:effectLst/>
                          <a:latin typeface="Calibri" panose="020F0502020204030204" pitchFamily="34" charset="0"/>
                        </a:rPr>
                        <a:t>n/a</a:t>
                      </a:r>
                    </a:p>
                  </a:txBody>
                  <a:tcPr marL="0" marR="0" marT="0" marB="0" anchor="b">
                    <a:lnL>
                      <a:noFill/>
                    </a:lnL>
                    <a:lnR>
                      <a:noFill/>
                    </a:lnR>
                    <a:lnT>
                      <a:noFill/>
                    </a:lnT>
                    <a:lnB>
                      <a:noFill/>
                    </a:lnB>
                    <a:solidFill>
                      <a:srgbClr val="BDD7EE"/>
                    </a:solidFill>
                  </a:tcPr>
                </a:tc>
                <a:tc>
                  <a:txBody>
                    <a:bodyPr/>
                    <a:lstStyle/>
                    <a:p>
                      <a:pPr algn="ctr" fontAlgn="b"/>
                      <a:r>
                        <a:rPr lang="en-US" sz="1000" b="0" i="1" u="none" strike="noStrike">
                          <a:solidFill>
                            <a:srgbClr val="000000"/>
                          </a:solidFill>
                          <a:effectLst/>
                          <a:latin typeface="Calibri" panose="020F0502020204030204" pitchFamily="34" charset="0"/>
                        </a:rPr>
                        <a:t>n/a</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BDD7EE"/>
                    </a:solidFill>
                  </a:tcPr>
                </a:tc>
                <a:extLst>
                  <a:ext uri="{0D108BD9-81ED-4DB2-BD59-A6C34878D82A}">
                    <a16:rowId xmlns:a16="http://schemas.microsoft.com/office/drawing/2014/main" val="3000811063"/>
                  </a:ext>
                </a:extLst>
              </a:tr>
              <a:tr h="151134">
                <a:tc>
                  <a:txBody>
                    <a:bodyPr/>
                    <a:lstStyle/>
                    <a:p>
                      <a:pPr algn="r" fontAlgn="b"/>
                      <a:r>
                        <a:rPr lang="en-US" sz="1000" b="0" i="0" u="none" strike="noStrike">
                          <a:solidFill>
                            <a:srgbClr val="000000"/>
                          </a:solidFill>
                          <a:effectLst/>
                          <a:latin typeface="Calibri" panose="020F0502020204030204" pitchFamily="34" charset="0"/>
                        </a:rPr>
                        <a:t>7/1/2020</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2.75%</a:t>
                      </a:r>
                    </a:p>
                  </a:txBody>
                  <a:tcPr marL="0" marR="0" marT="0" marB="0" anchor="b">
                    <a:lnL>
                      <a:noFill/>
                    </a:lnL>
                    <a:lnR>
                      <a:noFill/>
                    </a:lnR>
                    <a:lnT>
                      <a:noFill/>
                    </a:lnT>
                    <a:lnB>
                      <a:noFill/>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3.07%</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261320798"/>
                  </a:ext>
                </a:extLst>
              </a:tr>
              <a:tr h="158691">
                <a:tc>
                  <a:txBody>
                    <a:bodyPr/>
                    <a:lstStyle/>
                    <a:p>
                      <a:pPr algn="r" fontAlgn="b"/>
                      <a:r>
                        <a:rPr lang="en-US" sz="1000" b="0" i="0" u="none" strike="noStrike">
                          <a:solidFill>
                            <a:srgbClr val="000000"/>
                          </a:solidFill>
                          <a:effectLst/>
                          <a:latin typeface="Calibri" panose="020F0502020204030204" pitchFamily="34" charset="0"/>
                        </a:rPr>
                        <a:t>7/1/2021</a:t>
                      </a:r>
                    </a:p>
                  </a:txBody>
                  <a:tcPr marL="0" marR="0" marT="0" marB="0" anchor="b">
                    <a:lnL w="12700" cap="flat" cmpd="sng" algn="ctr">
                      <a:solidFill>
                        <a:srgbClr val="000000"/>
                      </a:solidFill>
                      <a:prstDash val="solid"/>
                      <a:round/>
                      <a:headEnd type="none" w="med" len="med"/>
                      <a:tailEnd type="none" w="med" len="med"/>
                    </a:lnL>
                    <a:lnR>
                      <a:noFill/>
                    </a:lnR>
                    <a:lnT>
                      <a:noFill/>
                    </a:lnT>
                    <a:lnB>
                      <a:noFill/>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a:noFill/>
                    </a:lnT>
                    <a:lnB>
                      <a:noFill/>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3.00%</a:t>
                      </a:r>
                    </a:p>
                  </a:txBody>
                  <a:tcPr marL="0" marR="0" marT="0" marB="0" anchor="b">
                    <a:lnL>
                      <a:noFill/>
                    </a:lnL>
                    <a:lnR>
                      <a:noFill/>
                    </a:lnR>
                    <a:lnT>
                      <a:noFill/>
                    </a:lnT>
                    <a:lnB>
                      <a:noFill/>
                    </a:lnB>
                    <a:solidFill>
                      <a:srgbClr val="BDD7EE"/>
                    </a:solid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a:noFill/>
                    </a:lnT>
                    <a:lnB>
                      <a:noFill/>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3.29%</a:t>
                      </a:r>
                    </a:p>
                  </a:txBody>
                  <a:tcPr marL="0" marR="0" marT="0" marB="0" anchor="b">
                    <a:lnL>
                      <a:noFill/>
                    </a:lnL>
                    <a:lnR w="12700" cap="flat" cmpd="sng" algn="ctr">
                      <a:solidFill>
                        <a:srgbClr val="000000"/>
                      </a:solidFill>
                      <a:prstDash val="solid"/>
                      <a:round/>
                      <a:headEnd type="none" w="med" len="med"/>
                      <a:tailEnd type="none" w="med" len="med"/>
                    </a:lnR>
                    <a:lnT>
                      <a:noFill/>
                    </a:lnT>
                    <a:lnB>
                      <a:noFill/>
                    </a:lnB>
                    <a:solidFill>
                      <a:srgbClr val="BDD7EE"/>
                    </a:solidFill>
                  </a:tcPr>
                </a:tc>
                <a:extLst>
                  <a:ext uri="{0D108BD9-81ED-4DB2-BD59-A6C34878D82A}">
                    <a16:rowId xmlns:a16="http://schemas.microsoft.com/office/drawing/2014/main" val="3206800637"/>
                  </a:ext>
                </a:extLst>
              </a:tr>
              <a:tr h="158691">
                <a:tc>
                  <a:txBody>
                    <a:bodyPr/>
                    <a:lstStyle/>
                    <a:p>
                      <a:pPr algn="r" fontAlgn="b"/>
                      <a:r>
                        <a:rPr lang="en-US" sz="1000" b="0" i="0" u="none" strike="noStrike">
                          <a:solidFill>
                            <a:srgbClr val="000000"/>
                          </a:solidFill>
                          <a:effectLst/>
                          <a:latin typeface="Calibri" panose="020F0502020204030204" pitchFamily="34" charset="0"/>
                        </a:rPr>
                        <a:t>7/1/2022</a:t>
                      </a: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3.00%</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3.10%</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3.46%</a:t>
                      </a: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21332"/>
                  </a:ext>
                </a:extLst>
              </a:tr>
              <a:tr h="158691">
                <a:tc>
                  <a:txBody>
                    <a:bodyPr/>
                    <a:lstStyle/>
                    <a:p>
                      <a:pPr algn="r" fontAlgn="b"/>
                      <a:r>
                        <a:rPr lang="en-US" sz="1000" b="0" i="0" u="none" strike="noStrike">
                          <a:solidFill>
                            <a:srgbClr val="000000"/>
                          </a:solidFill>
                          <a:effectLst/>
                          <a:latin typeface="Calibri" panose="020F0502020204030204" pitchFamily="34" charset="0"/>
                        </a:rPr>
                        <a:t>7/1/2023</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BDD7EE"/>
                    </a:solid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BDD7EE"/>
                    </a:solid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BDD7EE"/>
                    </a:solid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3.61%</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BDD7EE"/>
                    </a:solidFill>
                  </a:tcPr>
                </a:tc>
                <a:extLst>
                  <a:ext uri="{0D108BD9-81ED-4DB2-BD59-A6C34878D82A}">
                    <a16:rowId xmlns:a16="http://schemas.microsoft.com/office/drawing/2014/main" val="741915252"/>
                  </a:ext>
                </a:extLst>
              </a:tr>
              <a:tr h="158691">
                <a:tc>
                  <a:txBody>
                    <a:bodyPr/>
                    <a:lstStyle/>
                    <a:p>
                      <a:pPr algn="r" fontAlgn="b"/>
                      <a:r>
                        <a:rPr lang="en-US" sz="1000" b="0" i="0" u="none" strike="noStrike">
                          <a:solidFill>
                            <a:srgbClr val="000000"/>
                          </a:solidFill>
                          <a:effectLst/>
                          <a:latin typeface="Calibri" panose="020F0502020204030204" pitchFamily="34" charset="0"/>
                        </a:rPr>
                        <a:t>7/1/2024</a:t>
                      </a:r>
                    </a:p>
                  </a:txBody>
                  <a:tcPr marL="0" marR="0" marT="0" marB="0" anchor="b">
                    <a:lnL>
                      <a:noFill/>
                    </a:lnL>
                    <a:lnR>
                      <a:noFill/>
                    </a:lnR>
                    <a:lnT>
                      <a:noFill/>
                    </a:lnT>
                    <a:lnB>
                      <a:noFill/>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3.71%</a:t>
                      </a:r>
                    </a:p>
                  </a:txBody>
                  <a:tcPr marL="0" marR="0" marT="0" marB="0" anchor="b">
                    <a:lnL>
                      <a:noFill/>
                    </a:lnL>
                    <a:lnR>
                      <a:noFill/>
                    </a:lnR>
                    <a:lnT>
                      <a:noFill/>
                    </a:lnT>
                    <a:lnB>
                      <a:noFill/>
                    </a:lnB>
                  </a:tcPr>
                </a:tc>
                <a:extLst>
                  <a:ext uri="{0D108BD9-81ED-4DB2-BD59-A6C34878D82A}">
                    <a16:rowId xmlns:a16="http://schemas.microsoft.com/office/drawing/2014/main" val="226930581"/>
                  </a:ext>
                </a:extLst>
              </a:tr>
              <a:tr h="158691">
                <a:tc>
                  <a:txBody>
                    <a:bodyPr/>
                    <a:lstStyle/>
                    <a:p>
                      <a:pPr algn="r" fontAlgn="b"/>
                      <a:r>
                        <a:rPr lang="en-US" sz="1000" b="0" i="0" u="none" strike="noStrike">
                          <a:solidFill>
                            <a:srgbClr val="000000"/>
                          </a:solidFill>
                          <a:effectLst/>
                          <a:latin typeface="Calibri" panose="020F0502020204030204" pitchFamily="34" charset="0"/>
                        </a:rPr>
                        <a:t>7/1/2025</a:t>
                      </a:r>
                    </a:p>
                  </a:txBody>
                  <a:tcPr marL="0" marR="0" marT="0" marB="0" anchor="b">
                    <a:lnL>
                      <a:noFill/>
                    </a:lnL>
                    <a:lnR>
                      <a:noFill/>
                    </a:lnR>
                    <a:lnT>
                      <a:noFill/>
                    </a:lnT>
                    <a:lnB>
                      <a:noFill/>
                    </a:lnB>
                    <a:solidFill>
                      <a:srgbClr val="BDD7EE"/>
                    </a:solid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BDD7EE"/>
                    </a:solid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BDD7EE"/>
                    </a:solid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a:noFill/>
                    </a:lnT>
                    <a:lnB>
                      <a:noFill/>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3.77%</a:t>
                      </a:r>
                    </a:p>
                  </a:txBody>
                  <a:tcPr marL="0" marR="0" marT="0" marB="0" anchor="b">
                    <a:lnL>
                      <a:noFill/>
                    </a:lnL>
                    <a:lnR>
                      <a:noFill/>
                    </a:lnR>
                    <a:lnT>
                      <a:noFill/>
                    </a:lnT>
                    <a:lnB>
                      <a:noFill/>
                    </a:lnB>
                    <a:solidFill>
                      <a:srgbClr val="BDD7EE"/>
                    </a:solidFill>
                  </a:tcPr>
                </a:tc>
                <a:extLst>
                  <a:ext uri="{0D108BD9-81ED-4DB2-BD59-A6C34878D82A}">
                    <a16:rowId xmlns:a16="http://schemas.microsoft.com/office/drawing/2014/main" val="1122574711"/>
                  </a:ext>
                </a:extLst>
              </a:tr>
              <a:tr h="158691">
                <a:tc>
                  <a:txBody>
                    <a:bodyPr/>
                    <a:lstStyle/>
                    <a:p>
                      <a:pPr algn="r" fontAlgn="b"/>
                      <a:r>
                        <a:rPr lang="en-US" sz="1000" b="0" i="0" u="none" strike="noStrike">
                          <a:solidFill>
                            <a:srgbClr val="000000"/>
                          </a:solidFill>
                          <a:effectLst/>
                          <a:latin typeface="Calibri" panose="020F0502020204030204" pitchFamily="34" charset="0"/>
                        </a:rPr>
                        <a:t>7/1/2026</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3.82%</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7082434"/>
                  </a:ext>
                </a:extLst>
              </a:tr>
              <a:tr h="158691">
                <a:tc>
                  <a:txBody>
                    <a:bodyPr/>
                    <a:lstStyle/>
                    <a:p>
                      <a:pPr algn="r" fontAlgn="b"/>
                      <a:r>
                        <a:rPr lang="en-US" sz="1000" b="0" i="0" u="none" strike="noStrike">
                          <a:solidFill>
                            <a:srgbClr val="000000"/>
                          </a:solidFill>
                          <a:effectLst/>
                          <a:latin typeface="Calibri" panose="020F0502020204030204" pitchFamily="34" charset="0"/>
                        </a:rPr>
                        <a:t>7/1/2027</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3.75%</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3.88%</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3.89%</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1782705695"/>
                  </a:ext>
                </a:extLst>
              </a:tr>
              <a:tr h="151134">
                <a:tc>
                  <a:txBody>
                    <a:bodyPr/>
                    <a:lstStyle/>
                    <a:p>
                      <a:pPr algn="r" fontAlgn="b"/>
                      <a:r>
                        <a:rPr lang="en-US" sz="1000" b="0" i="0" u="none" strike="noStrike">
                          <a:solidFill>
                            <a:srgbClr val="000000"/>
                          </a:solidFill>
                          <a:effectLst/>
                          <a:latin typeface="Calibri" panose="020F0502020204030204" pitchFamily="34" charset="0"/>
                        </a:rPr>
                        <a:t>7/1/2028</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a:solidFill>
                            <a:srgbClr val="000000"/>
                          </a:solidFill>
                          <a:effectLst/>
                          <a:latin typeface="Calibri" panose="020F0502020204030204" pitchFamily="34" charset="0"/>
                        </a:rPr>
                        <a:t>3.94%</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38583792"/>
                  </a:ext>
                </a:extLst>
              </a:tr>
              <a:tr h="158691">
                <a:tc>
                  <a:txBody>
                    <a:bodyPr/>
                    <a:lstStyle/>
                    <a:p>
                      <a:pPr algn="r" fontAlgn="b"/>
                      <a:r>
                        <a:rPr lang="en-US" sz="1000" b="0" i="0" u="none" strike="noStrike">
                          <a:solidFill>
                            <a:srgbClr val="000000"/>
                          </a:solidFill>
                          <a:effectLst/>
                          <a:latin typeface="Calibri" panose="020F0502020204030204" pitchFamily="34" charset="0"/>
                        </a:rPr>
                        <a:t>7/1/2029</a:t>
                      </a:r>
                    </a:p>
                  </a:txBody>
                  <a:tcPr marL="0" marR="0" marT="0" marB="0" anchor="b">
                    <a:lnL>
                      <a:noFill/>
                    </a:lnL>
                    <a:lnR>
                      <a:noFill/>
                    </a:lnR>
                    <a:lnT>
                      <a:noFill/>
                    </a:lnT>
                    <a:lnB>
                      <a:noFill/>
                    </a:lnB>
                    <a:solidFill>
                      <a:srgbClr val="BDD7EE"/>
                    </a:solid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BDD7EE"/>
                    </a:solid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BDD7EE"/>
                    </a:solid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a:noFill/>
                    </a:lnT>
                    <a:lnB>
                      <a:noFill/>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3.99%</a:t>
                      </a:r>
                    </a:p>
                  </a:txBody>
                  <a:tcPr marL="0" marR="0" marT="0" marB="0" anchor="b">
                    <a:lnL>
                      <a:noFill/>
                    </a:lnL>
                    <a:lnR>
                      <a:noFill/>
                    </a:lnR>
                    <a:lnT>
                      <a:noFill/>
                    </a:lnT>
                    <a:lnB>
                      <a:noFill/>
                    </a:lnB>
                    <a:solidFill>
                      <a:srgbClr val="BDD7EE"/>
                    </a:solidFill>
                  </a:tcPr>
                </a:tc>
                <a:extLst>
                  <a:ext uri="{0D108BD9-81ED-4DB2-BD59-A6C34878D82A}">
                    <a16:rowId xmlns:a16="http://schemas.microsoft.com/office/drawing/2014/main" val="3630564573"/>
                  </a:ext>
                </a:extLst>
              </a:tr>
              <a:tr h="158691">
                <a:tc>
                  <a:txBody>
                    <a:bodyPr/>
                    <a:lstStyle/>
                    <a:p>
                      <a:pPr algn="r" fontAlgn="b"/>
                      <a:r>
                        <a:rPr lang="en-US" sz="1000" b="0" i="0" u="none" strike="noStrike">
                          <a:solidFill>
                            <a:srgbClr val="000000"/>
                          </a:solidFill>
                          <a:effectLst/>
                          <a:latin typeface="Calibri" panose="020F0502020204030204" pitchFamily="34" charset="0"/>
                        </a:rPr>
                        <a:t>7/1/2030</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4.04%</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8069567"/>
                  </a:ext>
                </a:extLst>
              </a:tr>
              <a:tr h="158691">
                <a:tc>
                  <a:txBody>
                    <a:bodyPr/>
                    <a:lstStyle/>
                    <a:p>
                      <a:pPr algn="r" fontAlgn="b"/>
                      <a:r>
                        <a:rPr lang="en-US" sz="1000" b="0" i="0" u="none" strike="noStrike">
                          <a:solidFill>
                            <a:srgbClr val="000000"/>
                          </a:solidFill>
                          <a:effectLst/>
                          <a:latin typeface="Calibri" panose="020F0502020204030204" pitchFamily="34" charset="0"/>
                        </a:rPr>
                        <a:t>7/1/2031</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3.85%</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4.08%</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3380285991"/>
                  </a:ext>
                </a:extLst>
              </a:tr>
              <a:tr h="151134">
                <a:tc>
                  <a:txBody>
                    <a:bodyPr/>
                    <a:lstStyle/>
                    <a:p>
                      <a:pPr algn="r" fontAlgn="b"/>
                      <a:r>
                        <a:rPr lang="en-US" sz="1000" b="0" i="0" u="none" strike="noStrike">
                          <a:solidFill>
                            <a:srgbClr val="000000"/>
                          </a:solidFill>
                          <a:effectLst/>
                          <a:latin typeface="Calibri" panose="020F0502020204030204" pitchFamily="34" charset="0"/>
                        </a:rPr>
                        <a:t>7/1/2032</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a:solidFill>
                            <a:srgbClr val="000000"/>
                          </a:solidFill>
                          <a:effectLst/>
                          <a:latin typeface="Calibri" panose="020F0502020204030204" pitchFamily="34" charset="0"/>
                        </a:rPr>
                        <a:t>4.14%</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360842930"/>
                  </a:ext>
                </a:extLst>
              </a:tr>
              <a:tr h="151134">
                <a:tc>
                  <a:txBody>
                    <a:bodyPr/>
                    <a:lstStyle/>
                    <a:p>
                      <a:pPr algn="r" fontAlgn="b"/>
                      <a:r>
                        <a:rPr lang="en-US" sz="1000" b="0" i="0" u="none" strike="noStrike">
                          <a:solidFill>
                            <a:srgbClr val="000000"/>
                          </a:solidFill>
                          <a:effectLst/>
                          <a:latin typeface="Calibri" panose="020F0502020204030204" pitchFamily="34" charset="0"/>
                        </a:rPr>
                        <a:t>7/1/2033</a:t>
                      </a:r>
                    </a:p>
                  </a:txBody>
                  <a:tcPr marL="0" marR="0" marT="0" marB="0" anchor="b">
                    <a:lnL>
                      <a:noFill/>
                    </a:lnL>
                    <a:lnR>
                      <a:noFill/>
                    </a:lnR>
                    <a:lnT>
                      <a:noFill/>
                    </a:lnT>
                    <a:lnB>
                      <a:noFill/>
                    </a:lnB>
                    <a:solidFill>
                      <a:srgbClr val="BDD7EE"/>
                    </a:solid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BDD7EE"/>
                    </a:solid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BDD7EE"/>
                    </a:solid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a:noFill/>
                    </a:lnT>
                    <a:lnB>
                      <a:noFill/>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4.18%</a:t>
                      </a:r>
                    </a:p>
                  </a:txBody>
                  <a:tcPr marL="0" marR="0" marT="0" marB="0" anchor="b">
                    <a:lnL>
                      <a:noFill/>
                    </a:lnL>
                    <a:lnR>
                      <a:noFill/>
                    </a:lnR>
                    <a:lnT>
                      <a:noFill/>
                    </a:lnT>
                    <a:lnB>
                      <a:noFill/>
                    </a:lnB>
                    <a:solidFill>
                      <a:srgbClr val="BDD7EE"/>
                    </a:solidFill>
                  </a:tcPr>
                </a:tc>
                <a:extLst>
                  <a:ext uri="{0D108BD9-81ED-4DB2-BD59-A6C34878D82A}">
                    <a16:rowId xmlns:a16="http://schemas.microsoft.com/office/drawing/2014/main" val="1266434493"/>
                  </a:ext>
                </a:extLst>
              </a:tr>
              <a:tr h="151134">
                <a:tc>
                  <a:txBody>
                    <a:bodyPr/>
                    <a:lstStyle/>
                    <a:p>
                      <a:pPr algn="r" fontAlgn="b"/>
                      <a:r>
                        <a:rPr lang="en-US" sz="1000" b="0" i="0" u="none" strike="noStrike">
                          <a:solidFill>
                            <a:srgbClr val="000000"/>
                          </a:solidFill>
                          <a:effectLst/>
                          <a:latin typeface="Calibri" panose="020F0502020204030204" pitchFamily="34" charset="0"/>
                        </a:rPr>
                        <a:t>7/1/2034</a:t>
                      </a:r>
                    </a:p>
                  </a:txBody>
                  <a:tcPr marL="0" marR="0" marT="0" marB="0" anchor="b">
                    <a:lnL>
                      <a:noFill/>
                    </a:lnL>
                    <a:lnR>
                      <a:noFill/>
                    </a:lnR>
                    <a:lnT>
                      <a:noFill/>
                    </a:lnT>
                    <a:lnB>
                      <a:noFill/>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4.22%</a:t>
                      </a:r>
                    </a:p>
                  </a:txBody>
                  <a:tcPr marL="0" marR="0" marT="0" marB="0" anchor="b">
                    <a:lnL>
                      <a:noFill/>
                    </a:lnL>
                    <a:lnR>
                      <a:noFill/>
                    </a:lnR>
                    <a:lnT>
                      <a:noFill/>
                    </a:lnT>
                    <a:lnB>
                      <a:noFill/>
                    </a:lnB>
                  </a:tcPr>
                </a:tc>
                <a:extLst>
                  <a:ext uri="{0D108BD9-81ED-4DB2-BD59-A6C34878D82A}">
                    <a16:rowId xmlns:a16="http://schemas.microsoft.com/office/drawing/2014/main" val="1286776304"/>
                  </a:ext>
                </a:extLst>
              </a:tr>
              <a:tr h="158691">
                <a:tc>
                  <a:txBody>
                    <a:bodyPr/>
                    <a:lstStyle/>
                    <a:p>
                      <a:pPr algn="r" fontAlgn="b"/>
                      <a:r>
                        <a:rPr lang="en-US" sz="1000" b="0" i="0" u="none" strike="noStrike">
                          <a:solidFill>
                            <a:srgbClr val="000000"/>
                          </a:solidFill>
                          <a:effectLst/>
                          <a:latin typeface="Calibri" panose="020F0502020204030204" pitchFamily="34" charset="0"/>
                        </a:rPr>
                        <a:t>7/1/2035</a:t>
                      </a:r>
                    </a:p>
                  </a:txBody>
                  <a:tcPr marL="0" marR="0" marT="0" marB="0" anchor="b">
                    <a:lnL>
                      <a:noFill/>
                    </a:lnL>
                    <a:lnR>
                      <a:noFill/>
                    </a:lnR>
                    <a:lnT>
                      <a:noFill/>
                    </a:lnT>
                    <a:lnB>
                      <a:noFill/>
                    </a:lnB>
                    <a:solidFill>
                      <a:srgbClr val="BDD7EE"/>
                    </a:solid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BDD7EE"/>
                    </a:solid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BDD7EE"/>
                    </a:solid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a:noFill/>
                    </a:lnT>
                    <a:lnB>
                      <a:noFill/>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4.26%</a:t>
                      </a:r>
                    </a:p>
                  </a:txBody>
                  <a:tcPr marL="0" marR="0" marT="0" marB="0" anchor="b">
                    <a:lnL>
                      <a:noFill/>
                    </a:lnL>
                    <a:lnR>
                      <a:noFill/>
                    </a:lnR>
                    <a:lnT>
                      <a:noFill/>
                    </a:lnT>
                    <a:lnB>
                      <a:noFill/>
                    </a:lnB>
                    <a:solidFill>
                      <a:srgbClr val="BDD7EE"/>
                    </a:solidFill>
                  </a:tcPr>
                </a:tc>
                <a:extLst>
                  <a:ext uri="{0D108BD9-81ED-4DB2-BD59-A6C34878D82A}">
                    <a16:rowId xmlns:a16="http://schemas.microsoft.com/office/drawing/2014/main" val="3448194884"/>
                  </a:ext>
                </a:extLst>
              </a:tr>
              <a:tr h="158691">
                <a:tc>
                  <a:txBody>
                    <a:bodyPr/>
                    <a:lstStyle/>
                    <a:p>
                      <a:pPr algn="r" fontAlgn="b"/>
                      <a:r>
                        <a:rPr lang="en-US" sz="1000" b="0" i="0" u="none" strike="noStrike">
                          <a:solidFill>
                            <a:srgbClr val="000000"/>
                          </a:solidFill>
                          <a:effectLst/>
                          <a:latin typeface="Calibri" panose="020F0502020204030204" pitchFamily="34" charset="0"/>
                        </a:rPr>
                        <a:t>7/1/2036</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4.31%</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55852"/>
                  </a:ext>
                </a:extLst>
              </a:tr>
              <a:tr h="158691">
                <a:tc>
                  <a:txBody>
                    <a:bodyPr/>
                    <a:lstStyle/>
                    <a:p>
                      <a:pPr algn="r" fontAlgn="b"/>
                      <a:r>
                        <a:rPr lang="en-US" sz="1000" b="0" i="0" u="none" strike="noStrike">
                          <a:solidFill>
                            <a:srgbClr val="000000"/>
                          </a:solidFill>
                          <a:effectLst/>
                          <a:latin typeface="Calibri" panose="020F0502020204030204" pitchFamily="34" charset="0"/>
                        </a:rPr>
                        <a:t>7/1/2037</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4.02%</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4.34%</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1435712953"/>
                  </a:ext>
                </a:extLst>
              </a:tr>
              <a:tr h="151134">
                <a:tc>
                  <a:txBody>
                    <a:bodyPr/>
                    <a:lstStyle/>
                    <a:p>
                      <a:pPr algn="r" fontAlgn="b"/>
                      <a:r>
                        <a:rPr lang="en-US" sz="1000" b="0" i="0" u="none" strike="noStrike">
                          <a:solidFill>
                            <a:srgbClr val="000000"/>
                          </a:solidFill>
                          <a:effectLst/>
                          <a:latin typeface="Calibri" panose="020F0502020204030204" pitchFamily="34" charset="0"/>
                        </a:rPr>
                        <a:t>7/1/2038</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a:solidFill>
                            <a:srgbClr val="000000"/>
                          </a:solidFill>
                          <a:effectLst/>
                          <a:latin typeface="Calibri" panose="020F0502020204030204" pitchFamily="34" charset="0"/>
                        </a:rPr>
                        <a:t>4.35%</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922145707"/>
                  </a:ext>
                </a:extLst>
              </a:tr>
              <a:tr h="151134">
                <a:tc>
                  <a:txBody>
                    <a:bodyPr/>
                    <a:lstStyle/>
                    <a:p>
                      <a:pPr algn="r" fontAlgn="b"/>
                      <a:r>
                        <a:rPr lang="en-US" sz="1000" b="0" i="0" u="none" strike="noStrike">
                          <a:solidFill>
                            <a:srgbClr val="000000"/>
                          </a:solidFill>
                          <a:effectLst/>
                          <a:latin typeface="Calibri" panose="020F0502020204030204" pitchFamily="34" charset="0"/>
                        </a:rPr>
                        <a:t>7/1/2039</a:t>
                      </a:r>
                    </a:p>
                  </a:txBody>
                  <a:tcPr marL="0" marR="0" marT="0" marB="0" anchor="b">
                    <a:lnL>
                      <a:noFill/>
                    </a:lnL>
                    <a:lnR>
                      <a:noFill/>
                    </a:lnR>
                    <a:lnT>
                      <a:noFill/>
                    </a:lnT>
                    <a:lnB>
                      <a:noFill/>
                    </a:lnB>
                    <a:solidFill>
                      <a:srgbClr val="BDD7EE"/>
                    </a:solid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BDD7EE"/>
                    </a:solid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BDD7EE"/>
                    </a:solid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a:noFill/>
                    </a:lnT>
                    <a:lnB>
                      <a:noFill/>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4.36%</a:t>
                      </a:r>
                    </a:p>
                  </a:txBody>
                  <a:tcPr marL="0" marR="0" marT="0" marB="0" anchor="b">
                    <a:lnL>
                      <a:noFill/>
                    </a:lnL>
                    <a:lnR>
                      <a:noFill/>
                    </a:lnR>
                    <a:lnT>
                      <a:noFill/>
                    </a:lnT>
                    <a:lnB>
                      <a:noFill/>
                    </a:lnB>
                    <a:solidFill>
                      <a:srgbClr val="BDD7EE"/>
                    </a:solidFill>
                  </a:tcPr>
                </a:tc>
                <a:extLst>
                  <a:ext uri="{0D108BD9-81ED-4DB2-BD59-A6C34878D82A}">
                    <a16:rowId xmlns:a16="http://schemas.microsoft.com/office/drawing/2014/main" val="2422827233"/>
                  </a:ext>
                </a:extLst>
              </a:tr>
              <a:tr h="158691">
                <a:tc>
                  <a:txBody>
                    <a:bodyPr/>
                    <a:lstStyle/>
                    <a:p>
                      <a:pPr algn="r" fontAlgn="b"/>
                      <a:r>
                        <a:rPr lang="en-US" sz="1000" b="0" i="0" u="none" strike="noStrike">
                          <a:solidFill>
                            <a:srgbClr val="000000"/>
                          </a:solidFill>
                          <a:effectLst/>
                          <a:latin typeface="Calibri" panose="020F0502020204030204" pitchFamily="34" charset="0"/>
                        </a:rPr>
                        <a:t>7/1/2040</a:t>
                      </a:r>
                    </a:p>
                  </a:txBody>
                  <a:tcPr marL="0" marR="0" marT="0" marB="0" anchor="b">
                    <a:lnL>
                      <a:noFill/>
                    </a:lnL>
                    <a:lnR>
                      <a:noFill/>
                    </a:lnR>
                    <a:lnT>
                      <a:noFill/>
                    </a:lnT>
                    <a:lnB>
                      <a:noFill/>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a:noFill/>
                    </a:lnT>
                    <a:lnB>
                      <a:noFill/>
                    </a:lnB>
                  </a:tcPr>
                </a:tc>
                <a:tc>
                  <a:txBody>
                    <a:bodyPr/>
                    <a:lstStyle/>
                    <a:p>
                      <a:pPr algn="ctr" fontAlgn="b"/>
                      <a:r>
                        <a:rPr lang="en-US" sz="1000" b="0" i="0" u="none" strike="noStrike">
                          <a:solidFill>
                            <a:srgbClr val="000000"/>
                          </a:solidFill>
                          <a:effectLst/>
                          <a:latin typeface="Calibri" panose="020F0502020204030204" pitchFamily="34" charset="0"/>
                        </a:rPr>
                        <a:t>4.37%</a:t>
                      </a:r>
                    </a:p>
                  </a:txBody>
                  <a:tcPr marL="0" marR="0" marT="0" marB="0" anchor="b">
                    <a:lnL>
                      <a:noFill/>
                    </a:lnL>
                    <a:lnR>
                      <a:noFill/>
                    </a:lnR>
                    <a:lnT>
                      <a:noFill/>
                    </a:lnT>
                    <a:lnB>
                      <a:noFill/>
                    </a:lnB>
                  </a:tcPr>
                </a:tc>
                <a:extLst>
                  <a:ext uri="{0D108BD9-81ED-4DB2-BD59-A6C34878D82A}">
                    <a16:rowId xmlns:a16="http://schemas.microsoft.com/office/drawing/2014/main" val="488875292"/>
                  </a:ext>
                </a:extLst>
              </a:tr>
              <a:tr h="158691">
                <a:tc>
                  <a:txBody>
                    <a:bodyPr/>
                    <a:lstStyle/>
                    <a:p>
                      <a:pPr algn="r" fontAlgn="b"/>
                      <a:r>
                        <a:rPr lang="en-US" sz="1000" b="0" i="0" u="none" strike="noStrike">
                          <a:solidFill>
                            <a:srgbClr val="000000"/>
                          </a:solidFill>
                          <a:effectLst/>
                          <a:latin typeface="Calibri" panose="020F0502020204030204" pitchFamily="34" charset="0"/>
                        </a:rPr>
                        <a:t>7/1/2041</a:t>
                      </a:r>
                    </a:p>
                  </a:txBody>
                  <a:tcPr marL="0" marR="0" marT="0" marB="0" anchor="b">
                    <a:lnL>
                      <a:noFill/>
                    </a:lnL>
                    <a:lnR>
                      <a:noFill/>
                    </a:lnR>
                    <a:lnT>
                      <a:noFill/>
                    </a:lnT>
                    <a:lnB w="12700" cap="flat" cmpd="sng" algn="ctr">
                      <a:solidFill>
                        <a:srgbClr val="000000"/>
                      </a:solidFill>
                      <a:prstDash val="solid"/>
                      <a:round/>
                      <a:headEnd type="none" w="med" len="med"/>
                      <a:tailEnd type="none" w="med" len="med"/>
                    </a:lnB>
                    <a:solidFill>
                      <a:srgbClr val="BDD7EE"/>
                    </a:solid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solidFill>
                      <a:srgbClr val="BDD7EE"/>
                    </a:solid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solidFill>
                      <a:srgbClr val="BDD7EE"/>
                    </a:solid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a:noFill/>
                    </a:lnT>
                    <a:lnB w="1270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000" b="0" i="0" u="none" strike="noStrike">
                          <a:solidFill>
                            <a:srgbClr val="000000"/>
                          </a:solidFill>
                          <a:effectLst/>
                          <a:latin typeface="Calibri" panose="020F0502020204030204" pitchFamily="34" charset="0"/>
                        </a:rPr>
                        <a:t>4.38%</a:t>
                      </a:r>
                    </a:p>
                  </a:txBody>
                  <a:tcPr marL="0" marR="0" marT="0" marB="0" anchor="b">
                    <a:lnL>
                      <a:noFill/>
                    </a:lnL>
                    <a:lnR>
                      <a:noFill/>
                    </a:lnR>
                    <a:lnT>
                      <a:noFill/>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2062116062"/>
                  </a:ext>
                </a:extLst>
              </a:tr>
              <a:tr h="158691">
                <a:tc>
                  <a:txBody>
                    <a:bodyPr/>
                    <a:lstStyle/>
                    <a:p>
                      <a:pPr algn="r" fontAlgn="b"/>
                      <a:r>
                        <a:rPr lang="en-US" sz="1000" b="0" i="0" u="none" strike="noStrike">
                          <a:solidFill>
                            <a:srgbClr val="000000"/>
                          </a:solidFill>
                          <a:effectLst/>
                          <a:latin typeface="Calibri" panose="020F0502020204030204" pitchFamily="34" charset="0"/>
                        </a:rPr>
                        <a:t>7/1/2042</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4.05%</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5.00%</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anose="020F0502020204030204" pitchFamily="34" charset="0"/>
                        </a:rPr>
                        <a:t>4.39%</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6793584"/>
                  </a:ext>
                </a:extLst>
              </a:tr>
            </a:tbl>
          </a:graphicData>
        </a:graphic>
      </p:graphicFrame>
      <p:sp>
        <p:nvSpPr>
          <p:cNvPr id="7" name="TextBox 6">
            <a:extLst>
              <a:ext uri="{FF2B5EF4-FFF2-40B4-BE49-F238E27FC236}">
                <a16:creationId xmlns:a16="http://schemas.microsoft.com/office/drawing/2014/main" id="{28E3F2BE-B2FA-4792-9525-496DDD6B92FC}"/>
              </a:ext>
            </a:extLst>
          </p:cNvPr>
          <p:cNvSpPr txBox="1"/>
          <p:nvPr/>
        </p:nvSpPr>
        <p:spPr>
          <a:xfrm>
            <a:off x="7474239" y="3897744"/>
            <a:ext cx="1539875" cy="591127"/>
          </a:xfrm>
          <a:prstGeom prst="rect">
            <a:avLst/>
          </a:prstGeom>
          <a:noFill/>
        </p:spPr>
        <p:txBody>
          <a:bodyPr wrap="squar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pPr>
            <a:r>
              <a:rPr lang="en-US" sz="1000" dirty="0" err="1">
                <a:solidFill>
                  <a:schemeClr val="accent2"/>
                </a:solidFill>
                <a:latin typeface="Soleil" charset="0"/>
                <a:ea typeface="Soleil" charset="0"/>
                <a:cs typeface="Soleil" charset="0"/>
              </a:rPr>
              <a:t>Restruc</a:t>
            </a:r>
            <a:r>
              <a:rPr lang="en-US" sz="1000" dirty="0">
                <a:solidFill>
                  <a:schemeClr val="accent2"/>
                </a:solidFill>
                <a:latin typeface="Soleil" charset="0"/>
                <a:ea typeface="Soleil" charset="0"/>
                <a:cs typeface="Soleil" charset="0"/>
              </a:rPr>
              <a:t>. TIC:      $115.7MM</a:t>
            </a:r>
          </a:p>
          <a:p>
            <a:r>
              <a:rPr lang="en-US" sz="1000" u="sng" dirty="0">
                <a:solidFill>
                  <a:schemeClr val="accent1">
                    <a:lumMod val="50000"/>
                  </a:schemeClr>
                </a:solidFill>
                <a:latin typeface="Soleil" charset="0"/>
                <a:ea typeface="Soleil" charset="0"/>
                <a:cs typeface="Soleil" charset="0"/>
              </a:rPr>
              <a:t>Actual:                  113.9MM</a:t>
            </a:r>
          </a:p>
          <a:p>
            <a:pPr marL="0" marR="0" indent="0" algn="l" defTabSz="914400" rtl="0" eaLnBrk="1" fontAlgn="auto" latinLnBrk="0" hangingPunct="1">
              <a:lnSpc>
                <a:spcPct val="100000"/>
              </a:lnSpc>
              <a:spcBef>
                <a:spcPts val="0"/>
              </a:spcBef>
              <a:spcAft>
                <a:spcPts val="0"/>
              </a:spcAft>
              <a:buClrTx/>
              <a:buSzTx/>
              <a:buFontTx/>
              <a:buNone/>
              <a:tabLst/>
            </a:pPr>
            <a:r>
              <a:rPr lang="en-US" sz="1000" dirty="0">
                <a:latin typeface="Soleil" charset="0"/>
                <a:ea typeface="Soleil" charset="0"/>
                <a:cs typeface="Soleil" charset="0"/>
              </a:rPr>
              <a:t>                              $  1.8MM</a:t>
            </a:r>
          </a:p>
        </p:txBody>
      </p:sp>
    </p:spTree>
    <p:extLst>
      <p:ext uri="{BB962C8B-B14F-4D97-AF65-F5344CB8AC3E}">
        <p14:creationId xmlns:p14="http://schemas.microsoft.com/office/powerpoint/2010/main" val="14375559"/>
      </p:ext>
    </p:extLst>
  </p:cSld>
  <p:clrMapOvr>
    <a:masterClrMapping/>
  </p:clrMapOvr>
</p:sld>
</file>

<file path=ppt/theme/theme1.xml><?xml version="1.0" encoding="utf-8"?>
<a:theme xmlns:a="http://schemas.openxmlformats.org/drawingml/2006/main" name="PFM0001_Deck_FNL">
  <a:themeElements>
    <a:clrScheme name="PFM">
      <a:dk1>
        <a:srgbClr val="000000"/>
      </a:dk1>
      <a:lt1>
        <a:srgbClr val="FFFFFF"/>
      </a:lt1>
      <a:dk2>
        <a:srgbClr val="373637"/>
      </a:dk2>
      <a:lt2>
        <a:srgbClr val="E7E6E6"/>
      </a:lt2>
      <a:accent1>
        <a:srgbClr val="C8B9A3"/>
      </a:accent1>
      <a:accent2>
        <a:srgbClr val="3E6BB3"/>
      </a:accent2>
      <a:accent3>
        <a:srgbClr val="FFD051"/>
      </a:accent3>
      <a:accent4>
        <a:srgbClr val="F39B48"/>
      </a:accent4>
      <a:accent5>
        <a:srgbClr val="EA7163"/>
      </a:accent5>
      <a:accent6>
        <a:srgbClr val="70AD47"/>
      </a:accent6>
      <a:hlink>
        <a:srgbClr val="68B0E1"/>
      </a:hlink>
      <a:folHlink>
        <a:srgbClr val="EA7163"/>
      </a:folHlink>
    </a:clrScheme>
    <a:fontScheme name="New Branding">
      <a:majorFont>
        <a:latin typeface="Soleil"/>
        <a:ea typeface=""/>
        <a:cs typeface=""/>
      </a:majorFont>
      <a:minorFont>
        <a:latin typeface="Solei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31750" cap="rnd">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nchor="t" anchorCtr="0">
        <a:noAutofit/>
      </a:bodyPr>
      <a:lstStyle>
        <a:defPPr marL="0" marR="0" indent="0" algn="l" defTabSz="914400" rtl="0" eaLnBrk="1" fontAlgn="auto" latinLnBrk="0" hangingPunct="1">
          <a:lnSpc>
            <a:spcPct val="100000"/>
          </a:lnSpc>
          <a:spcBef>
            <a:spcPts val="0"/>
          </a:spcBef>
          <a:spcAft>
            <a:spcPts val="0"/>
          </a:spcAft>
          <a:buClrTx/>
          <a:buSzTx/>
          <a:buFontTx/>
          <a:buNone/>
          <a:tabLst/>
          <a:defRPr sz="1000" dirty="0" smtClean="0">
            <a:latin typeface="Soleil" charset="0"/>
            <a:ea typeface="Soleil" charset="0"/>
            <a:cs typeface="Soleil" charset="0"/>
          </a:defRPr>
        </a:defPPr>
      </a:lstStyle>
    </a:txDef>
  </a:objectDefaults>
  <a:extraClrSchemeLst/>
  <a:extLst>
    <a:ext uri="{05A4C25C-085E-4340-85A3-A5531E510DB2}">
      <thm15:themeFamily xmlns:thm15="http://schemas.microsoft.com/office/thememl/2012/main" name="Blank.potx" id="{E8BC9397-62B8-4317-BDA0-5595F7D0652D}" vid="{DEBC48A1-3BDC-4F2E-86B4-F23C257CD21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5581</TotalTime>
  <Words>2334</Words>
  <Application>Microsoft Office PowerPoint</Application>
  <PresentationFormat>On-screen Show (4:3)</PresentationFormat>
  <Paragraphs>1191</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Soleil</vt:lpstr>
      <vt:lpstr>Soleil ExtraBold</vt:lpstr>
      <vt:lpstr>Soleil Light</vt:lpstr>
      <vt:lpstr>Wingdings 2</vt:lpstr>
      <vt:lpstr>PFM0001_Deck_FNL</vt:lpstr>
      <vt:lpstr>New Jersey Health Care  Facilities Financing Authority  10-Year Issuer Analysis</vt:lpstr>
      <vt:lpstr>Overview</vt:lpstr>
      <vt:lpstr>PowerPoint Presentation</vt:lpstr>
      <vt:lpstr>Issuer Services Comparison</vt:lpstr>
      <vt:lpstr>Issuer Fee Analysis | Issuance and Annual</vt:lpstr>
      <vt:lpstr>Issuer Fee Analysis | Total Fees</vt:lpstr>
      <vt:lpstr>Hypothetical Restructuring Analysis</vt:lpstr>
      <vt:lpstr>Appendix</vt:lpstr>
      <vt:lpstr>Hypothetical Restructuring Example Kennedy Health System (Series 2012)</vt:lpstr>
    </vt:vector>
  </TitlesOfParts>
  <Company>PFM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Guadagno</dc:creator>
  <cp:lastModifiedBy>CKline</cp:lastModifiedBy>
  <cp:revision>230</cp:revision>
  <cp:lastPrinted>2019-09-03T15:40:12Z</cp:lastPrinted>
  <dcterms:created xsi:type="dcterms:W3CDTF">2017-01-31T15:59:17Z</dcterms:created>
  <dcterms:modified xsi:type="dcterms:W3CDTF">2023-02-23T18:27:36Z</dcterms:modified>
</cp:coreProperties>
</file>